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ink/ink5.xml" ContentType="application/inkml+xml"/>
  <Override PartName="/ppt/ink/ink6.xml" ContentType="application/inkml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modernComment_12D_3E84BCC2.xml" ContentType="application/vnd.ms-powerpoint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sldIdLst>
    <p:sldId id="282" r:id="rId5"/>
    <p:sldId id="308" r:id="rId6"/>
    <p:sldId id="312" r:id="rId7"/>
    <p:sldId id="287" r:id="rId8"/>
    <p:sldId id="288" r:id="rId9"/>
    <p:sldId id="256" r:id="rId10"/>
    <p:sldId id="269" r:id="rId11"/>
    <p:sldId id="275" r:id="rId12"/>
    <p:sldId id="274" r:id="rId13"/>
    <p:sldId id="307" r:id="rId14"/>
    <p:sldId id="292" r:id="rId15"/>
    <p:sldId id="276" r:id="rId16"/>
    <p:sldId id="261" r:id="rId17"/>
    <p:sldId id="262" r:id="rId18"/>
    <p:sldId id="266" r:id="rId19"/>
    <p:sldId id="257" r:id="rId20"/>
    <p:sldId id="263" r:id="rId21"/>
    <p:sldId id="265" r:id="rId22"/>
    <p:sldId id="258" r:id="rId23"/>
    <p:sldId id="260" r:id="rId24"/>
    <p:sldId id="310" r:id="rId25"/>
    <p:sldId id="300" r:id="rId26"/>
    <p:sldId id="304" r:id="rId27"/>
    <p:sldId id="301" r:id="rId28"/>
    <p:sldId id="302" r:id="rId29"/>
    <p:sldId id="303" r:id="rId30"/>
    <p:sldId id="311" r:id="rId31"/>
    <p:sldId id="297" r:id="rId32"/>
    <p:sldId id="298" r:id="rId33"/>
    <p:sldId id="313" r:id="rId34"/>
    <p:sldId id="309" r:id="rId35"/>
    <p:sldId id="259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AF374F-66DD-B88B-6D0B-1B4B08D63B8D}" name="Julie Marianne Yvette Varupenne" initials="JV" userId="S::julie.varupenne@epfl.ch::8034b9e4-659e-4bde-a265-4b98c60490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88999D-740A-4CFF-6870-BC5D10896899}" v="37" dt="2024-11-26T19:22:52.807"/>
    <p1510:client id="{0ED22644-7BAF-07EC-5F71-C497AA501E8B}" v="41" dt="2024-11-26T17:45:05.314"/>
    <p1510:client id="{268BEA86-7FC0-4AF4-9535-EDDFE19F6FAC}" v="1" dt="2024-11-26T19:25:09.167"/>
    <p1510:client id="{40060B3F-1805-4B25-D1A9-785E76CEE79E}" v="815" dt="2024-11-26T18:52:59.198"/>
    <p1510:client id="{73CBC41E-BDCF-4068-87C8-3EAFFCCA6B02}" v="676" dt="2024-11-26T19:17:09.044"/>
    <p1510:client id="{89CA09D0-3925-85EB-35DB-1CD0062E77E0}" v="418" dt="2024-11-26T19:24:38.456"/>
    <p1510:client id="{99E7E69D-F4AB-4801-C6B6-33B2CB58DB26}" v="107" dt="2024-11-26T18:53:35.590"/>
    <p1510:client id="{B44F9B05-0DBD-43DC-8F1F-6D3FF16ACD8B}" v="600" dt="2024-11-27T10:51:19.804"/>
    <p1510:client id="{CF59D29E-9C7B-4B0E-8EB0-85470F24E624}" v="404" dt="2024-11-26T23:08:52.669"/>
    <p1510:client id="{F1AAC4E9-9A95-D31B-0BB2-5C8D7BDE9B84}" v="22" dt="2024-11-26T17:39:29.3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57" autoAdjust="0"/>
  </p:normalViewPr>
  <p:slideViewPr>
    <p:cSldViewPr snapToGrid="0">
      <p:cViewPr>
        <p:scale>
          <a:sx n="57" d="100"/>
          <a:sy n="57" d="100"/>
        </p:scale>
        <p:origin x="924" y="-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omments/modernComment_12D_3E84BCC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456019A-F331-49E9-8DCA-132E534050A6}" authorId="{31AF374F-66DD-B88B-6D0B-1B4B08D63B8D}" created="2024-11-26T12:31:49.17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048886466" sldId="301"/>
      <ac:spMk id="3" creationId="{905FD39B-8487-42FB-30BC-85882026AB9A}"/>
    </ac:deMkLst>
    <p188:txBody>
      <a:bodyPr/>
      <a:lstStyle/>
      <a:p>
        <a:r>
          <a:rPr lang="fr-FR"/>
          <a:t>revoir ça</a:t>
        </a:r>
      </a:p>
    </p188:txBody>
  </p188:cm>
</p188:cmLst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svg"/><Relationship Id="rId1" Type="http://schemas.openxmlformats.org/officeDocument/2006/relationships/image" Target="../media/image42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svg"/><Relationship Id="rId1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D1F6EB-906F-4A17-A867-39CE4694DAB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9512CC3-C448-46BA-9A3A-086D783D2218}">
      <dgm:prSet phldrT="[Texte]" custT="1"/>
      <dgm:spPr/>
      <dgm:t>
        <a:bodyPr/>
        <a:lstStyle/>
        <a:p>
          <a:r>
            <a:rPr lang="fr-FR" sz="2000"/>
            <a:t>METACOMMUNITY COMPOSITION &amp; DIVERSITY</a:t>
          </a:r>
        </a:p>
      </dgm:t>
    </dgm:pt>
    <dgm:pt modelId="{1754DE95-3446-4BFB-BB33-5A6977A00214}" type="parTrans" cxnId="{225F898D-4283-439C-8B84-9B62BDB24BF5}">
      <dgm:prSet/>
      <dgm:spPr/>
      <dgm:t>
        <a:bodyPr/>
        <a:lstStyle/>
        <a:p>
          <a:endParaRPr lang="fr-FR"/>
        </a:p>
      </dgm:t>
    </dgm:pt>
    <dgm:pt modelId="{A50F93AB-0FE8-4C5C-8F18-D9B6F958DD98}" type="sibTrans" cxnId="{225F898D-4283-439C-8B84-9B62BDB24BF5}">
      <dgm:prSet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endParaRPr lang="fr-FR"/>
        </a:p>
      </dgm:t>
    </dgm:pt>
    <dgm:pt modelId="{130886A2-39AF-4592-90FA-0B25A42C7118}">
      <dgm:prSet phldrT="[Texte]" custT="1"/>
      <dgm:spPr/>
      <dgm:t>
        <a:bodyPr/>
        <a:lstStyle/>
        <a:p>
          <a:r>
            <a:rPr lang="fr-FR" sz="2000"/>
            <a:t>METACOMMUNITY PROCESSES</a:t>
          </a:r>
        </a:p>
      </dgm:t>
    </dgm:pt>
    <dgm:pt modelId="{1460F0E7-E3A5-47D9-ACF2-923FB4A3B62C}" type="parTrans" cxnId="{203FCFC1-2D18-4906-9C14-4D71A211AB62}">
      <dgm:prSet/>
      <dgm:spPr/>
      <dgm:t>
        <a:bodyPr/>
        <a:lstStyle/>
        <a:p>
          <a:endParaRPr lang="fr-FR"/>
        </a:p>
      </dgm:t>
    </dgm:pt>
    <dgm:pt modelId="{45D3CB88-4E81-489F-97A8-BB7B7B374FEB}" type="sibTrans" cxnId="{203FCFC1-2D18-4906-9C14-4D71A211AB62}">
      <dgm:prSet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endParaRPr lang="fr-FR"/>
        </a:p>
      </dgm:t>
    </dgm:pt>
    <dgm:pt modelId="{3C2E9684-9D71-4641-90D0-BB5780919DCE}">
      <dgm:prSet phldrT="[Texte]" custT="1"/>
      <dgm:spPr/>
      <dgm:t>
        <a:bodyPr/>
        <a:lstStyle/>
        <a:p>
          <a:r>
            <a:rPr lang="fr-FR" sz="2000"/>
            <a:t>CONTROLLING FACTORS</a:t>
          </a:r>
        </a:p>
      </dgm:t>
    </dgm:pt>
    <dgm:pt modelId="{1BE8F5F5-BC70-45F5-A52F-25C76C93562D}" type="parTrans" cxnId="{D92BA005-DC13-41A4-BB65-4D6F6F73EBCC}">
      <dgm:prSet/>
      <dgm:spPr/>
      <dgm:t>
        <a:bodyPr/>
        <a:lstStyle/>
        <a:p>
          <a:endParaRPr lang="fr-FR"/>
        </a:p>
      </dgm:t>
    </dgm:pt>
    <dgm:pt modelId="{5242E165-E9CF-4D45-BA73-9AF6AD387F88}" type="sibTrans" cxnId="{D92BA005-DC13-41A4-BB65-4D6F6F73EBCC}">
      <dgm:prSet/>
      <dgm:spPr/>
      <dgm:t>
        <a:bodyPr/>
        <a:lstStyle/>
        <a:p>
          <a:endParaRPr lang="fr-FR"/>
        </a:p>
      </dgm:t>
    </dgm:pt>
    <dgm:pt modelId="{8FA5AB05-9CA1-437A-9CE2-A539A0DB2B46}" type="pres">
      <dgm:prSet presAssocID="{8BD1F6EB-906F-4A17-A867-39CE4694DAB1}" presName="Name0" presStyleCnt="0">
        <dgm:presLayoutVars>
          <dgm:dir/>
          <dgm:resizeHandles val="exact"/>
        </dgm:presLayoutVars>
      </dgm:prSet>
      <dgm:spPr/>
    </dgm:pt>
    <dgm:pt modelId="{191455F2-0761-4C99-B8C1-7CBB78971A21}" type="pres">
      <dgm:prSet presAssocID="{89512CC3-C448-46BA-9A3A-086D783D2218}" presName="node" presStyleLbl="node1" presStyleIdx="0" presStyleCnt="3" custScaleX="192467">
        <dgm:presLayoutVars>
          <dgm:bulletEnabled val="1"/>
        </dgm:presLayoutVars>
      </dgm:prSet>
      <dgm:spPr/>
    </dgm:pt>
    <dgm:pt modelId="{ECE2E950-C430-48F7-B209-831C446A26F0}" type="pres">
      <dgm:prSet presAssocID="{A50F93AB-0FE8-4C5C-8F18-D9B6F958DD98}" presName="sibTrans" presStyleLbl="sibTrans2D1" presStyleIdx="0" presStyleCnt="2" custFlipHor="1" custScaleX="131586"/>
      <dgm:spPr/>
    </dgm:pt>
    <dgm:pt modelId="{A0FCD99F-CD2F-4051-B591-4AC8064582E5}" type="pres">
      <dgm:prSet presAssocID="{A50F93AB-0FE8-4C5C-8F18-D9B6F958DD98}" presName="connectorText" presStyleLbl="sibTrans2D1" presStyleIdx="0" presStyleCnt="2"/>
      <dgm:spPr/>
    </dgm:pt>
    <dgm:pt modelId="{A47BA2D2-6CF5-48B5-8B28-D465A02C1353}" type="pres">
      <dgm:prSet presAssocID="{130886A2-39AF-4592-90FA-0B25A42C7118}" presName="node" presStyleLbl="node1" presStyleIdx="1" presStyleCnt="3" custScaleX="192467">
        <dgm:presLayoutVars>
          <dgm:bulletEnabled val="1"/>
        </dgm:presLayoutVars>
      </dgm:prSet>
      <dgm:spPr/>
    </dgm:pt>
    <dgm:pt modelId="{AE65C7D2-36EF-433E-8BDA-5779C0C85C9E}" type="pres">
      <dgm:prSet presAssocID="{45D3CB88-4E81-489F-97A8-BB7B7B374FEB}" presName="sibTrans" presStyleLbl="sibTrans2D1" presStyleIdx="1" presStyleCnt="2" custFlipHor="1" custScaleX="149553"/>
      <dgm:spPr/>
    </dgm:pt>
    <dgm:pt modelId="{3886A761-5885-4C87-892C-37C2CCDB2301}" type="pres">
      <dgm:prSet presAssocID="{45D3CB88-4E81-489F-97A8-BB7B7B374FEB}" presName="connectorText" presStyleLbl="sibTrans2D1" presStyleIdx="1" presStyleCnt="2"/>
      <dgm:spPr/>
    </dgm:pt>
    <dgm:pt modelId="{85570499-6057-4A00-AFE0-7D6110DC2F89}" type="pres">
      <dgm:prSet presAssocID="{3C2E9684-9D71-4641-90D0-BB5780919DCE}" presName="node" presStyleLbl="node1" presStyleIdx="2" presStyleCnt="3" custScaleX="192467">
        <dgm:presLayoutVars>
          <dgm:bulletEnabled val="1"/>
        </dgm:presLayoutVars>
      </dgm:prSet>
      <dgm:spPr/>
    </dgm:pt>
  </dgm:ptLst>
  <dgm:cxnLst>
    <dgm:cxn modelId="{D92BA005-DC13-41A4-BB65-4D6F6F73EBCC}" srcId="{8BD1F6EB-906F-4A17-A867-39CE4694DAB1}" destId="{3C2E9684-9D71-4641-90D0-BB5780919DCE}" srcOrd="2" destOrd="0" parTransId="{1BE8F5F5-BC70-45F5-A52F-25C76C93562D}" sibTransId="{5242E165-E9CF-4D45-BA73-9AF6AD387F88}"/>
    <dgm:cxn modelId="{CFA6771E-600B-4B5F-9A97-B9328A214830}" type="presOf" srcId="{8BD1F6EB-906F-4A17-A867-39CE4694DAB1}" destId="{8FA5AB05-9CA1-437A-9CE2-A539A0DB2B46}" srcOrd="0" destOrd="0" presId="urn:microsoft.com/office/officeart/2005/8/layout/process1"/>
    <dgm:cxn modelId="{FE160854-133C-41AC-AF96-2F940FC1CFB1}" type="presOf" srcId="{A50F93AB-0FE8-4C5C-8F18-D9B6F958DD98}" destId="{A0FCD99F-CD2F-4051-B591-4AC8064582E5}" srcOrd="1" destOrd="0" presId="urn:microsoft.com/office/officeart/2005/8/layout/process1"/>
    <dgm:cxn modelId="{E006AF5A-4201-405A-8205-A79D79BB4AF2}" type="presOf" srcId="{89512CC3-C448-46BA-9A3A-086D783D2218}" destId="{191455F2-0761-4C99-B8C1-7CBB78971A21}" srcOrd="0" destOrd="0" presId="urn:microsoft.com/office/officeart/2005/8/layout/process1"/>
    <dgm:cxn modelId="{225F898D-4283-439C-8B84-9B62BDB24BF5}" srcId="{8BD1F6EB-906F-4A17-A867-39CE4694DAB1}" destId="{89512CC3-C448-46BA-9A3A-086D783D2218}" srcOrd="0" destOrd="0" parTransId="{1754DE95-3446-4BFB-BB33-5A6977A00214}" sibTransId="{A50F93AB-0FE8-4C5C-8F18-D9B6F958DD98}"/>
    <dgm:cxn modelId="{6EE0E2A7-99AB-47BF-9F94-25AB9173F62D}" type="presOf" srcId="{45D3CB88-4E81-489F-97A8-BB7B7B374FEB}" destId="{AE65C7D2-36EF-433E-8BDA-5779C0C85C9E}" srcOrd="0" destOrd="0" presId="urn:microsoft.com/office/officeart/2005/8/layout/process1"/>
    <dgm:cxn modelId="{00C5B6AD-7873-4BE4-B54A-5B4FDB299E74}" type="presOf" srcId="{45D3CB88-4E81-489F-97A8-BB7B7B374FEB}" destId="{3886A761-5885-4C87-892C-37C2CCDB2301}" srcOrd="1" destOrd="0" presId="urn:microsoft.com/office/officeart/2005/8/layout/process1"/>
    <dgm:cxn modelId="{8A741AAE-A4F3-49A1-9185-C1010ACF4BF3}" type="presOf" srcId="{3C2E9684-9D71-4641-90D0-BB5780919DCE}" destId="{85570499-6057-4A00-AFE0-7D6110DC2F89}" srcOrd="0" destOrd="0" presId="urn:microsoft.com/office/officeart/2005/8/layout/process1"/>
    <dgm:cxn modelId="{203FCFC1-2D18-4906-9C14-4D71A211AB62}" srcId="{8BD1F6EB-906F-4A17-A867-39CE4694DAB1}" destId="{130886A2-39AF-4592-90FA-0B25A42C7118}" srcOrd="1" destOrd="0" parTransId="{1460F0E7-E3A5-47D9-ACF2-923FB4A3B62C}" sibTransId="{45D3CB88-4E81-489F-97A8-BB7B7B374FEB}"/>
    <dgm:cxn modelId="{AE7713DD-92E1-46CF-96EB-83B2296EDE3A}" type="presOf" srcId="{130886A2-39AF-4592-90FA-0B25A42C7118}" destId="{A47BA2D2-6CF5-48B5-8B28-D465A02C1353}" srcOrd="0" destOrd="0" presId="urn:microsoft.com/office/officeart/2005/8/layout/process1"/>
    <dgm:cxn modelId="{9DFBFEDF-612D-49B8-A4E5-B1FD3B1251A3}" type="presOf" srcId="{A50F93AB-0FE8-4C5C-8F18-D9B6F958DD98}" destId="{ECE2E950-C430-48F7-B209-831C446A26F0}" srcOrd="0" destOrd="0" presId="urn:microsoft.com/office/officeart/2005/8/layout/process1"/>
    <dgm:cxn modelId="{05C71C2A-D7E7-479C-B12D-D7D712F1D0B9}" type="presParOf" srcId="{8FA5AB05-9CA1-437A-9CE2-A539A0DB2B46}" destId="{191455F2-0761-4C99-B8C1-7CBB78971A21}" srcOrd="0" destOrd="0" presId="urn:microsoft.com/office/officeart/2005/8/layout/process1"/>
    <dgm:cxn modelId="{F4F3027A-6512-4E4A-BB30-4B2E812FF1A4}" type="presParOf" srcId="{8FA5AB05-9CA1-437A-9CE2-A539A0DB2B46}" destId="{ECE2E950-C430-48F7-B209-831C446A26F0}" srcOrd="1" destOrd="0" presId="urn:microsoft.com/office/officeart/2005/8/layout/process1"/>
    <dgm:cxn modelId="{83407DB6-830D-41FD-AD52-D2BC88C5BC98}" type="presParOf" srcId="{ECE2E950-C430-48F7-B209-831C446A26F0}" destId="{A0FCD99F-CD2F-4051-B591-4AC8064582E5}" srcOrd="0" destOrd="0" presId="urn:microsoft.com/office/officeart/2005/8/layout/process1"/>
    <dgm:cxn modelId="{FD818F3D-9D10-4BEB-88CA-BBF6CD7B4BED}" type="presParOf" srcId="{8FA5AB05-9CA1-437A-9CE2-A539A0DB2B46}" destId="{A47BA2D2-6CF5-48B5-8B28-D465A02C1353}" srcOrd="2" destOrd="0" presId="urn:microsoft.com/office/officeart/2005/8/layout/process1"/>
    <dgm:cxn modelId="{C6EAD767-FBD6-4099-8583-647BA903B05C}" type="presParOf" srcId="{8FA5AB05-9CA1-437A-9CE2-A539A0DB2B46}" destId="{AE65C7D2-36EF-433E-8BDA-5779C0C85C9E}" srcOrd="3" destOrd="0" presId="urn:microsoft.com/office/officeart/2005/8/layout/process1"/>
    <dgm:cxn modelId="{81543D62-FD9E-42DF-8924-6FC05F9F816C}" type="presParOf" srcId="{AE65C7D2-36EF-433E-8BDA-5779C0C85C9E}" destId="{3886A761-5885-4C87-892C-37C2CCDB2301}" srcOrd="0" destOrd="0" presId="urn:microsoft.com/office/officeart/2005/8/layout/process1"/>
    <dgm:cxn modelId="{13804FAA-2E88-46F3-A09E-C9E1DBA5DC2E}" type="presParOf" srcId="{8FA5AB05-9CA1-437A-9CE2-A539A0DB2B46}" destId="{85570499-6057-4A00-AFE0-7D6110DC2F89}" srcOrd="4" destOrd="0" presId="urn:microsoft.com/office/officeart/2005/8/layout/process1"/>
  </dgm:cxnLst>
  <dgm:bg/>
  <dgm:whole>
    <a:ln w="381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D1F6EB-906F-4A17-A867-39CE4694DAB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9512CC3-C448-46BA-9A3A-086D783D2218}">
      <dgm:prSet phldrT="[Texte]" custT="1"/>
      <dgm:spPr/>
      <dgm:t>
        <a:bodyPr/>
        <a:lstStyle/>
        <a:p>
          <a:r>
            <a:rPr lang="fr-FR" sz="1100"/>
            <a:t>METACOMMUNITY COMPOSITION &amp; DIVERSITY</a:t>
          </a:r>
        </a:p>
      </dgm:t>
    </dgm:pt>
    <dgm:pt modelId="{1754DE95-3446-4BFB-BB33-5A6977A00214}" type="parTrans" cxnId="{225F898D-4283-439C-8B84-9B62BDB24BF5}">
      <dgm:prSet/>
      <dgm:spPr/>
      <dgm:t>
        <a:bodyPr/>
        <a:lstStyle/>
        <a:p>
          <a:endParaRPr lang="fr-FR" sz="1100"/>
        </a:p>
      </dgm:t>
    </dgm:pt>
    <dgm:pt modelId="{A50F93AB-0FE8-4C5C-8F18-D9B6F958DD98}" type="sibTrans" cxnId="{225F898D-4283-439C-8B84-9B62BDB24BF5}">
      <dgm:prSet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endParaRPr lang="fr-FR" sz="1100"/>
        </a:p>
      </dgm:t>
    </dgm:pt>
    <dgm:pt modelId="{130886A2-39AF-4592-90FA-0B25A42C7118}">
      <dgm:prSet phldrT="[Texte]" custT="1"/>
      <dgm:spPr/>
      <dgm:t>
        <a:bodyPr/>
        <a:lstStyle/>
        <a:p>
          <a:r>
            <a:rPr lang="fr-FR" sz="1100"/>
            <a:t>METACOMMUNITY PROCESSES</a:t>
          </a:r>
        </a:p>
      </dgm:t>
    </dgm:pt>
    <dgm:pt modelId="{1460F0E7-E3A5-47D9-ACF2-923FB4A3B62C}" type="parTrans" cxnId="{203FCFC1-2D18-4906-9C14-4D71A211AB62}">
      <dgm:prSet/>
      <dgm:spPr/>
      <dgm:t>
        <a:bodyPr/>
        <a:lstStyle/>
        <a:p>
          <a:endParaRPr lang="fr-FR" sz="1100"/>
        </a:p>
      </dgm:t>
    </dgm:pt>
    <dgm:pt modelId="{45D3CB88-4E81-489F-97A8-BB7B7B374FEB}" type="sibTrans" cxnId="{203FCFC1-2D18-4906-9C14-4D71A211AB62}">
      <dgm:prSet custT="1"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fr-FR" sz="1100"/>
        </a:p>
      </dgm:t>
    </dgm:pt>
    <dgm:pt modelId="{3C2E9684-9D71-4641-90D0-BB5780919DCE}">
      <dgm:prSet phldrT="[Texte]" custT="1"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fr-FR" sz="1100"/>
            <a:t>CONTROLLING FACTORS</a:t>
          </a:r>
        </a:p>
      </dgm:t>
    </dgm:pt>
    <dgm:pt modelId="{1BE8F5F5-BC70-45F5-A52F-25C76C93562D}" type="parTrans" cxnId="{D92BA005-DC13-41A4-BB65-4D6F6F73EBCC}">
      <dgm:prSet/>
      <dgm:spPr/>
      <dgm:t>
        <a:bodyPr/>
        <a:lstStyle/>
        <a:p>
          <a:endParaRPr lang="fr-FR" sz="1100"/>
        </a:p>
      </dgm:t>
    </dgm:pt>
    <dgm:pt modelId="{5242E165-E9CF-4D45-BA73-9AF6AD387F88}" type="sibTrans" cxnId="{D92BA005-DC13-41A4-BB65-4D6F6F73EBCC}">
      <dgm:prSet/>
      <dgm:spPr/>
      <dgm:t>
        <a:bodyPr/>
        <a:lstStyle/>
        <a:p>
          <a:endParaRPr lang="fr-FR" sz="1100"/>
        </a:p>
      </dgm:t>
    </dgm:pt>
    <dgm:pt modelId="{8FA5AB05-9CA1-437A-9CE2-A539A0DB2B46}" type="pres">
      <dgm:prSet presAssocID="{8BD1F6EB-906F-4A17-A867-39CE4694DAB1}" presName="Name0" presStyleCnt="0">
        <dgm:presLayoutVars>
          <dgm:dir/>
          <dgm:resizeHandles val="exact"/>
        </dgm:presLayoutVars>
      </dgm:prSet>
      <dgm:spPr/>
    </dgm:pt>
    <dgm:pt modelId="{191455F2-0761-4C99-B8C1-7CBB78971A21}" type="pres">
      <dgm:prSet presAssocID="{89512CC3-C448-46BA-9A3A-086D783D2218}" presName="node" presStyleLbl="node1" presStyleIdx="0" presStyleCnt="3" custScaleX="192467">
        <dgm:presLayoutVars>
          <dgm:bulletEnabled val="1"/>
        </dgm:presLayoutVars>
      </dgm:prSet>
      <dgm:spPr/>
    </dgm:pt>
    <dgm:pt modelId="{ECE2E950-C430-48F7-B209-831C446A26F0}" type="pres">
      <dgm:prSet presAssocID="{A50F93AB-0FE8-4C5C-8F18-D9B6F958DD98}" presName="sibTrans" presStyleLbl="sibTrans2D1" presStyleIdx="0" presStyleCnt="2" custFlipHor="1" custScaleX="131586"/>
      <dgm:spPr/>
    </dgm:pt>
    <dgm:pt modelId="{A0FCD99F-CD2F-4051-B591-4AC8064582E5}" type="pres">
      <dgm:prSet presAssocID="{A50F93AB-0FE8-4C5C-8F18-D9B6F958DD98}" presName="connectorText" presStyleLbl="sibTrans2D1" presStyleIdx="0" presStyleCnt="2"/>
      <dgm:spPr/>
    </dgm:pt>
    <dgm:pt modelId="{A47BA2D2-6CF5-48B5-8B28-D465A02C1353}" type="pres">
      <dgm:prSet presAssocID="{130886A2-39AF-4592-90FA-0B25A42C7118}" presName="node" presStyleLbl="node1" presStyleIdx="1" presStyleCnt="3" custScaleX="192467">
        <dgm:presLayoutVars>
          <dgm:bulletEnabled val="1"/>
        </dgm:presLayoutVars>
      </dgm:prSet>
      <dgm:spPr/>
    </dgm:pt>
    <dgm:pt modelId="{AE65C7D2-36EF-433E-8BDA-5779C0C85C9E}" type="pres">
      <dgm:prSet presAssocID="{45D3CB88-4E81-489F-97A8-BB7B7B374FEB}" presName="sibTrans" presStyleLbl="sibTrans2D1" presStyleIdx="1" presStyleCnt="2" custFlipHor="1" custScaleX="149553" custLinFactNeighborX="-18361" custLinFactNeighborY="-4826"/>
      <dgm:spPr/>
    </dgm:pt>
    <dgm:pt modelId="{3886A761-5885-4C87-892C-37C2CCDB2301}" type="pres">
      <dgm:prSet presAssocID="{45D3CB88-4E81-489F-97A8-BB7B7B374FEB}" presName="connectorText" presStyleLbl="sibTrans2D1" presStyleIdx="1" presStyleCnt="2"/>
      <dgm:spPr/>
    </dgm:pt>
    <dgm:pt modelId="{85570499-6057-4A00-AFE0-7D6110DC2F89}" type="pres">
      <dgm:prSet presAssocID="{3C2E9684-9D71-4641-90D0-BB5780919DCE}" presName="node" presStyleLbl="node1" presStyleIdx="2" presStyleCnt="3" custScaleX="197455">
        <dgm:presLayoutVars>
          <dgm:bulletEnabled val="1"/>
        </dgm:presLayoutVars>
      </dgm:prSet>
      <dgm:spPr/>
    </dgm:pt>
  </dgm:ptLst>
  <dgm:cxnLst>
    <dgm:cxn modelId="{D92BA005-DC13-41A4-BB65-4D6F6F73EBCC}" srcId="{8BD1F6EB-906F-4A17-A867-39CE4694DAB1}" destId="{3C2E9684-9D71-4641-90D0-BB5780919DCE}" srcOrd="2" destOrd="0" parTransId="{1BE8F5F5-BC70-45F5-A52F-25C76C93562D}" sibTransId="{5242E165-E9CF-4D45-BA73-9AF6AD387F88}"/>
    <dgm:cxn modelId="{CFA6771E-600B-4B5F-9A97-B9328A214830}" type="presOf" srcId="{8BD1F6EB-906F-4A17-A867-39CE4694DAB1}" destId="{8FA5AB05-9CA1-437A-9CE2-A539A0DB2B46}" srcOrd="0" destOrd="0" presId="urn:microsoft.com/office/officeart/2005/8/layout/process1"/>
    <dgm:cxn modelId="{FE160854-133C-41AC-AF96-2F940FC1CFB1}" type="presOf" srcId="{A50F93AB-0FE8-4C5C-8F18-D9B6F958DD98}" destId="{A0FCD99F-CD2F-4051-B591-4AC8064582E5}" srcOrd="1" destOrd="0" presId="urn:microsoft.com/office/officeart/2005/8/layout/process1"/>
    <dgm:cxn modelId="{E006AF5A-4201-405A-8205-A79D79BB4AF2}" type="presOf" srcId="{89512CC3-C448-46BA-9A3A-086D783D2218}" destId="{191455F2-0761-4C99-B8C1-7CBB78971A21}" srcOrd="0" destOrd="0" presId="urn:microsoft.com/office/officeart/2005/8/layout/process1"/>
    <dgm:cxn modelId="{225F898D-4283-439C-8B84-9B62BDB24BF5}" srcId="{8BD1F6EB-906F-4A17-A867-39CE4694DAB1}" destId="{89512CC3-C448-46BA-9A3A-086D783D2218}" srcOrd="0" destOrd="0" parTransId="{1754DE95-3446-4BFB-BB33-5A6977A00214}" sibTransId="{A50F93AB-0FE8-4C5C-8F18-D9B6F958DD98}"/>
    <dgm:cxn modelId="{6EE0E2A7-99AB-47BF-9F94-25AB9173F62D}" type="presOf" srcId="{45D3CB88-4E81-489F-97A8-BB7B7B374FEB}" destId="{AE65C7D2-36EF-433E-8BDA-5779C0C85C9E}" srcOrd="0" destOrd="0" presId="urn:microsoft.com/office/officeart/2005/8/layout/process1"/>
    <dgm:cxn modelId="{00C5B6AD-7873-4BE4-B54A-5B4FDB299E74}" type="presOf" srcId="{45D3CB88-4E81-489F-97A8-BB7B7B374FEB}" destId="{3886A761-5885-4C87-892C-37C2CCDB2301}" srcOrd="1" destOrd="0" presId="urn:microsoft.com/office/officeart/2005/8/layout/process1"/>
    <dgm:cxn modelId="{8A741AAE-A4F3-49A1-9185-C1010ACF4BF3}" type="presOf" srcId="{3C2E9684-9D71-4641-90D0-BB5780919DCE}" destId="{85570499-6057-4A00-AFE0-7D6110DC2F89}" srcOrd="0" destOrd="0" presId="urn:microsoft.com/office/officeart/2005/8/layout/process1"/>
    <dgm:cxn modelId="{203FCFC1-2D18-4906-9C14-4D71A211AB62}" srcId="{8BD1F6EB-906F-4A17-A867-39CE4694DAB1}" destId="{130886A2-39AF-4592-90FA-0B25A42C7118}" srcOrd="1" destOrd="0" parTransId="{1460F0E7-E3A5-47D9-ACF2-923FB4A3B62C}" sibTransId="{45D3CB88-4E81-489F-97A8-BB7B7B374FEB}"/>
    <dgm:cxn modelId="{AE7713DD-92E1-46CF-96EB-83B2296EDE3A}" type="presOf" srcId="{130886A2-39AF-4592-90FA-0B25A42C7118}" destId="{A47BA2D2-6CF5-48B5-8B28-D465A02C1353}" srcOrd="0" destOrd="0" presId="urn:microsoft.com/office/officeart/2005/8/layout/process1"/>
    <dgm:cxn modelId="{9DFBFEDF-612D-49B8-A4E5-B1FD3B1251A3}" type="presOf" srcId="{A50F93AB-0FE8-4C5C-8F18-D9B6F958DD98}" destId="{ECE2E950-C430-48F7-B209-831C446A26F0}" srcOrd="0" destOrd="0" presId="urn:microsoft.com/office/officeart/2005/8/layout/process1"/>
    <dgm:cxn modelId="{05C71C2A-D7E7-479C-B12D-D7D712F1D0B9}" type="presParOf" srcId="{8FA5AB05-9CA1-437A-9CE2-A539A0DB2B46}" destId="{191455F2-0761-4C99-B8C1-7CBB78971A21}" srcOrd="0" destOrd="0" presId="urn:microsoft.com/office/officeart/2005/8/layout/process1"/>
    <dgm:cxn modelId="{F4F3027A-6512-4E4A-BB30-4B2E812FF1A4}" type="presParOf" srcId="{8FA5AB05-9CA1-437A-9CE2-A539A0DB2B46}" destId="{ECE2E950-C430-48F7-B209-831C446A26F0}" srcOrd="1" destOrd="0" presId="urn:microsoft.com/office/officeart/2005/8/layout/process1"/>
    <dgm:cxn modelId="{83407DB6-830D-41FD-AD52-D2BC88C5BC98}" type="presParOf" srcId="{ECE2E950-C430-48F7-B209-831C446A26F0}" destId="{A0FCD99F-CD2F-4051-B591-4AC8064582E5}" srcOrd="0" destOrd="0" presId="urn:microsoft.com/office/officeart/2005/8/layout/process1"/>
    <dgm:cxn modelId="{FD818F3D-9D10-4BEB-88CA-BBF6CD7B4BED}" type="presParOf" srcId="{8FA5AB05-9CA1-437A-9CE2-A539A0DB2B46}" destId="{A47BA2D2-6CF5-48B5-8B28-D465A02C1353}" srcOrd="2" destOrd="0" presId="urn:microsoft.com/office/officeart/2005/8/layout/process1"/>
    <dgm:cxn modelId="{C6EAD767-FBD6-4099-8583-647BA903B05C}" type="presParOf" srcId="{8FA5AB05-9CA1-437A-9CE2-A539A0DB2B46}" destId="{AE65C7D2-36EF-433E-8BDA-5779C0C85C9E}" srcOrd="3" destOrd="0" presId="urn:microsoft.com/office/officeart/2005/8/layout/process1"/>
    <dgm:cxn modelId="{81543D62-FD9E-42DF-8924-6FC05F9F816C}" type="presParOf" srcId="{AE65C7D2-36EF-433E-8BDA-5779C0C85C9E}" destId="{3886A761-5885-4C87-892C-37C2CCDB2301}" srcOrd="0" destOrd="0" presId="urn:microsoft.com/office/officeart/2005/8/layout/process1"/>
    <dgm:cxn modelId="{13804FAA-2E88-46F3-A09E-C9E1DBA5DC2E}" type="presParOf" srcId="{8FA5AB05-9CA1-437A-9CE2-A539A0DB2B46}" destId="{85570499-6057-4A00-AFE0-7D6110DC2F89}" srcOrd="4" destOrd="0" presId="urn:microsoft.com/office/officeart/2005/8/layout/process1"/>
  </dgm:cxnLst>
  <dgm:bg/>
  <dgm:whole>
    <a:ln w="38100"/>
  </dgm:whole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D1F6EB-906F-4A17-A867-39CE4694DAB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9512CC3-C448-46BA-9A3A-086D783D2218}">
      <dgm:prSet phldrT="[Texte]" custT="1"/>
      <dgm:spPr/>
      <dgm:t>
        <a:bodyPr/>
        <a:lstStyle/>
        <a:p>
          <a:r>
            <a:rPr lang="fr-FR" sz="1100"/>
            <a:t>METACOMMUNITY COMPOSITION &amp; DIVERSITY</a:t>
          </a:r>
        </a:p>
      </dgm:t>
    </dgm:pt>
    <dgm:pt modelId="{1754DE95-3446-4BFB-BB33-5A6977A00214}" type="parTrans" cxnId="{225F898D-4283-439C-8B84-9B62BDB24BF5}">
      <dgm:prSet/>
      <dgm:spPr/>
      <dgm:t>
        <a:bodyPr/>
        <a:lstStyle/>
        <a:p>
          <a:endParaRPr lang="fr-FR" sz="1100"/>
        </a:p>
      </dgm:t>
    </dgm:pt>
    <dgm:pt modelId="{A50F93AB-0FE8-4C5C-8F18-D9B6F958DD98}" type="sibTrans" cxnId="{225F898D-4283-439C-8B84-9B62BDB24BF5}">
      <dgm:prSet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endParaRPr lang="fr-FR" sz="1100"/>
        </a:p>
      </dgm:t>
    </dgm:pt>
    <dgm:pt modelId="{130886A2-39AF-4592-90FA-0B25A42C7118}">
      <dgm:prSet phldrT="[Texte]" custT="1"/>
      <dgm:spPr/>
      <dgm:t>
        <a:bodyPr/>
        <a:lstStyle/>
        <a:p>
          <a:r>
            <a:rPr lang="fr-FR" sz="1100"/>
            <a:t>METACOMMUNITY PROCESSES</a:t>
          </a:r>
        </a:p>
      </dgm:t>
    </dgm:pt>
    <dgm:pt modelId="{1460F0E7-E3A5-47D9-ACF2-923FB4A3B62C}" type="parTrans" cxnId="{203FCFC1-2D18-4906-9C14-4D71A211AB62}">
      <dgm:prSet/>
      <dgm:spPr/>
      <dgm:t>
        <a:bodyPr/>
        <a:lstStyle/>
        <a:p>
          <a:endParaRPr lang="fr-FR" sz="1100"/>
        </a:p>
      </dgm:t>
    </dgm:pt>
    <dgm:pt modelId="{45D3CB88-4E81-489F-97A8-BB7B7B374FEB}" type="sibTrans" cxnId="{203FCFC1-2D18-4906-9C14-4D71A211AB62}">
      <dgm:prSet custT="1"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fr-FR" sz="1100"/>
        </a:p>
      </dgm:t>
    </dgm:pt>
    <dgm:pt modelId="{3C2E9684-9D71-4641-90D0-BB5780919DCE}">
      <dgm:prSet phldrT="[Texte]" custT="1"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fr-FR" sz="1100"/>
            <a:t>CONTROLLING FACTORS</a:t>
          </a:r>
        </a:p>
      </dgm:t>
    </dgm:pt>
    <dgm:pt modelId="{1BE8F5F5-BC70-45F5-A52F-25C76C93562D}" type="parTrans" cxnId="{D92BA005-DC13-41A4-BB65-4D6F6F73EBCC}">
      <dgm:prSet/>
      <dgm:spPr/>
      <dgm:t>
        <a:bodyPr/>
        <a:lstStyle/>
        <a:p>
          <a:endParaRPr lang="fr-FR" sz="1100"/>
        </a:p>
      </dgm:t>
    </dgm:pt>
    <dgm:pt modelId="{5242E165-E9CF-4D45-BA73-9AF6AD387F88}" type="sibTrans" cxnId="{D92BA005-DC13-41A4-BB65-4D6F6F73EBCC}">
      <dgm:prSet/>
      <dgm:spPr/>
      <dgm:t>
        <a:bodyPr/>
        <a:lstStyle/>
        <a:p>
          <a:endParaRPr lang="fr-FR" sz="1100"/>
        </a:p>
      </dgm:t>
    </dgm:pt>
    <dgm:pt modelId="{8FA5AB05-9CA1-437A-9CE2-A539A0DB2B46}" type="pres">
      <dgm:prSet presAssocID="{8BD1F6EB-906F-4A17-A867-39CE4694DAB1}" presName="Name0" presStyleCnt="0">
        <dgm:presLayoutVars>
          <dgm:dir/>
          <dgm:resizeHandles val="exact"/>
        </dgm:presLayoutVars>
      </dgm:prSet>
      <dgm:spPr/>
    </dgm:pt>
    <dgm:pt modelId="{191455F2-0761-4C99-B8C1-7CBB78971A21}" type="pres">
      <dgm:prSet presAssocID="{89512CC3-C448-46BA-9A3A-086D783D2218}" presName="node" presStyleLbl="node1" presStyleIdx="0" presStyleCnt="3" custScaleX="192467">
        <dgm:presLayoutVars>
          <dgm:bulletEnabled val="1"/>
        </dgm:presLayoutVars>
      </dgm:prSet>
      <dgm:spPr/>
    </dgm:pt>
    <dgm:pt modelId="{ECE2E950-C430-48F7-B209-831C446A26F0}" type="pres">
      <dgm:prSet presAssocID="{A50F93AB-0FE8-4C5C-8F18-D9B6F958DD98}" presName="sibTrans" presStyleLbl="sibTrans2D1" presStyleIdx="0" presStyleCnt="2" custFlipHor="1" custScaleX="131586"/>
      <dgm:spPr/>
    </dgm:pt>
    <dgm:pt modelId="{A0FCD99F-CD2F-4051-B591-4AC8064582E5}" type="pres">
      <dgm:prSet presAssocID="{A50F93AB-0FE8-4C5C-8F18-D9B6F958DD98}" presName="connectorText" presStyleLbl="sibTrans2D1" presStyleIdx="0" presStyleCnt="2"/>
      <dgm:spPr/>
    </dgm:pt>
    <dgm:pt modelId="{A47BA2D2-6CF5-48B5-8B28-D465A02C1353}" type="pres">
      <dgm:prSet presAssocID="{130886A2-39AF-4592-90FA-0B25A42C7118}" presName="node" presStyleLbl="node1" presStyleIdx="1" presStyleCnt="3" custScaleX="192467">
        <dgm:presLayoutVars>
          <dgm:bulletEnabled val="1"/>
        </dgm:presLayoutVars>
      </dgm:prSet>
      <dgm:spPr/>
    </dgm:pt>
    <dgm:pt modelId="{AE65C7D2-36EF-433E-8BDA-5779C0C85C9E}" type="pres">
      <dgm:prSet presAssocID="{45D3CB88-4E81-489F-97A8-BB7B7B374FEB}" presName="sibTrans" presStyleLbl="sibTrans2D1" presStyleIdx="1" presStyleCnt="2" custFlipHor="1" custScaleX="149553" custLinFactNeighborX="-18361" custLinFactNeighborY="-4826"/>
      <dgm:spPr/>
    </dgm:pt>
    <dgm:pt modelId="{3886A761-5885-4C87-892C-37C2CCDB2301}" type="pres">
      <dgm:prSet presAssocID="{45D3CB88-4E81-489F-97A8-BB7B7B374FEB}" presName="connectorText" presStyleLbl="sibTrans2D1" presStyleIdx="1" presStyleCnt="2"/>
      <dgm:spPr/>
    </dgm:pt>
    <dgm:pt modelId="{85570499-6057-4A00-AFE0-7D6110DC2F89}" type="pres">
      <dgm:prSet presAssocID="{3C2E9684-9D71-4641-90D0-BB5780919DCE}" presName="node" presStyleLbl="node1" presStyleIdx="2" presStyleCnt="3" custScaleX="197455">
        <dgm:presLayoutVars>
          <dgm:bulletEnabled val="1"/>
        </dgm:presLayoutVars>
      </dgm:prSet>
      <dgm:spPr/>
    </dgm:pt>
  </dgm:ptLst>
  <dgm:cxnLst>
    <dgm:cxn modelId="{D92BA005-DC13-41A4-BB65-4D6F6F73EBCC}" srcId="{8BD1F6EB-906F-4A17-A867-39CE4694DAB1}" destId="{3C2E9684-9D71-4641-90D0-BB5780919DCE}" srcOrd="2" destOrd="0" parTransId="{1BE8F5F5-BC70-45F5-A52F-25C76C93562D}" sibTransId="{5242E165-E9CF-4D45-BA73-9AF6AD387F88}"/>
    <dgm:cxn modelId="{CFA6771E-600B-4B5F-9A97-B9328A214830}" type="presOf" srcId="{8BD1F6EB-906F-4A17-A867-39CE4694DAB1}" destId="{8FA5AB05-9CA1-437A-9CE2-A539A0DB2B46}" srcOrd="0" destOrd="0" presId="urn:microsoft.com/office/officeart/2005/8/layout/process1"/>
    <dgm:cxn modelId="{FE160854-133C-41AC-AF96-2F940FC1CFB1}" type="presOf" srcId="{A50F93AB-0FE8-4C5C-8F18-D9B6F958DD98}" destId="{A0FCD99F-CD2F-4051-B591-4AC8064582E5}" srcOrd="1" destOrd="0" presId="urn:microsoft.com/office/officeart/2005/8/layout/process1"/>
    <dgm:cxn modelId="{E006AF5A-4201-405A-8205-A79D79BB4AF2}" type="presOf" srcId="{89512CC3-C448-46BA-9A3A-086D783D2218}" destId="{191455F2-0761-4C99-B8C1-7CBB78971A21}" srcOrd="0" destOrd="0" presId="urn:microsoft.com/office/officeart/2005/8/layout/process1"/>
    <dgm:cxn modelId="{225F898D-4283-439C-8B84-9B62BDB24BF5}" srcId="{8BD1F6EB-906F-4A17-A867-39CE4694DAB1}" destId="{89512CC3-C448-46BA-9A3A-086D783D2218}" srcOrd="0" destOrd="0" parTransId="{1754DE95-3446-4BFB-BB33-5A6977A00214}" sibTransId="{A50F93AB-0FE8-4C5C-8F18-D9B6F958DD98}"/>
    <dgm:cxn modelId="{6EE0E2A7-99AB-47BF-9F94-25AB9173F62D}" type="presOf" srcId="{45D3CB88-4E81-489F-97A8-BB7B7B374FEB}" destId="{AE65C7D2-36EF-433E-8BDA-5779C0C85C9E}" srcOrd="0" destOrd="0" presId="urn:microsoft.com/office/officeart/2005/8/layout/process1"/>
    <dgm:cxn modelId="{00C5B6AD-7873-4BE4-B54A-5B4FDB299E74}" type="presOf" srcId="{45D3CB88-4E81-489F-97A8-BB7B7B374FEB}" destId="{3886A761-5885-4C87-892C-37C2CCDB2301}" srcOrd="1" destOrd="0" presId="urn:microsoft.com/office/officeart/2005/8/layout/process1"/>
    <dgm:cxn modelId="{8A741AAE-A4F3-49A1-9185-C1010ACF4BF3}" type="presOf" srcId="{3C2E9684-9D71-4641-90D0-BB5780919DCE}" destId="{85570499-6057-4A00-AFE0-7D6110DC2F89}" srcOrd="0" destOrd="0" presId="urn:microsoft.com/office/officeart/2005/8/layout/process1"/>
    <dgm:cxn modelId="{203FCFC1-2D18-4906-9C14-4D71A211AB62}" srcId="{8BD1F6EB-906F-4A17-A867-39CE4694DAB1}" destId="{130886A2-39AF-4592-90FA-0B25A42C7118}" srcOrd="1" destOrd="0" parTransId="{1460F0E7-E3A5-47D9-ACF2-923FB4A3B62C}" sibTransId="{45D3CB88-4E81-489F-97A8-BB7B7B374FEB}"/>
    <dgm:cxn modelId="{AE7713DD-92E1-46CF-96EB-83B2296EDE3A}" type="presOf" srcId="{130886A2-39AF-4592-90FA-0B25A42C7118}" destId="{A47BA2D2-6CF5-48B5-8B28-D465A02C1353}" srcOrd="0" destOrd="0" presId="urn:microsoft.com/office/officeart/2005/8/layout/process1"/>
    <dgm:cxn modelId="{9DFBFEDF-612D-49B8-A4E5-B1FD3B1251A3}" type="presOf" srcId="{A50F93AB-0FE8-4C5C-8F18-D9B6F958DD98}" destId="{ECE2E950-C430-48F7-B209-831C446A26F0}" srcOrd="0" destOrd="0" presId="urn:microsoft.com/office/officeart/2005/8/layout/process1"/>
    <dgm:cxn modelId="{05C71C2A-D7E7-479C-B12D-D7D712F1D0B9}" type="presParOf" srcId="{8FA5AB05-9CA1-437A-9CE2-A539A0DB2B46}" destId="{191455F2-0761-4C99-B8C1-7CBB78971A21}" srcOrd="0" destOrd="0" presId="urn:microsoft.com/office/officeart/2005/8/layout/process1"/>
    <dgm:cxn modelId="{F4F3027A-6512-4E4A-BB30-4B2E812FF1A4}" type="presParOf" srcId="{8FA5AB05-9CA1-437A-9CE2-A539A0DB2B46}" destId="{ECE2E950-C430-48F7-B209-831C446A26F0}" srcOrd="1" destOrd="0" presId="urn:microsoft.com/office/officeart/2005/8/layout/process1"/>
    <dgm:cxn modelId="{83407DB6-830D-41FD-AD52-D2BC88C5BC98}" type="presParOf" srcId="{ECE2E950-C430-48F7-B209-831C446A26F0}" destId="{A0FCD99F-CD2F-4051-B591-4AC8064582E5}" srcOrd="0" destOrd="0" presId="urn:microsoft.com/office/officeart/2005/8/layout/process1"/>
    <dgm:cxn modelId="{FD818F3D-9D10-4BEB-88CA-BBF6CD7B4BED}" type="presParOf" srcId="{8FA5AB05-9CA1-437A-9CE2-A539A0DB2B46}" destId="{A47BA2D2-6CF5-48B5-8B28-D465A02C1353}" srcOrd="2" destOrd="0" presId="urn:microsoft.com/office/officeart/2005/8/layout/process1"/>
    <dgm:cxn modelId="{C6EAD767-FBD6-4099-8583-647BA903B05C}" type="presParOf" srcId="{8FA5AB05-9CA1-437A-9CE2-A539A0DB2B46}" destId="{AE65C7D2-36EF-433E-8BDA-5779C0C85C9E}" srcOrd="3" destOrd="0" presId="urn:microsoft.com/office/officeart/2005/8/layout/process1"/>
    <dgm:cxn modelId="{81543D62-FD9E-42DF-8924-6FC05F9F816C}" type="presParOf" srcId="{AE65C7D2-36EF-433E-8BDA-5779C0C85C9E}" destId="{3886A761-5885-4C87-892C-37C2CCDB2301}" srcOrd="0" destOrd="0" presId="urn:microsoft.com/office/officeart/2005/8/layout/process1"/>
    <dgm:cxn modelId="{13804FAA-2E88-46F3-A09E-C9E1DBA5DC2E}" type="presParOf" srcId="{8FA5AB05-9CA1-437A-9CE2-A539A0DB2B46}" destId="{85570499-6057-4A00-AFE0-7D6110DC2F89}" srcOrd="4" destOrd="0" presId="urn:microsoft.com/office/officeart/2005/8/layout/process1"/>
  </dgm:cxnLst>
  <dgm:bg/>
  <dgm:whole>
    <a:ln w="381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D1F6EB-906F-4A17-A867-39CE4694DAB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9512CC3-C448-46BA-9A3A-086D783D2218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FR" sz="1100"/>
            <a:t>METACOMMUNITY COMPOSITION &amp; DIVERSITY</a:t>
          </a:r>
        </a:p>
      </dgm:t>
    </dgm:pt>
    <dgm:pt modelId="{1754DE95-3446-4BFB-BB33-5A6977A00214}" type="parTrans" cxnId="{225F898D-4283-439C-8B84-9B62BDB24BF5}">
      <dgm:prSet/>
      <dgm:spPr/>
      <dgm:t>
        <a:bodyPr/>
        <a:lstStyle/>
        <a:p>
          <a:endParaRPr lang="fr-FR" sz="1100"/>
        </a:p>
      </dgm:t>
    </dgm:pt>
    <dgm:pt modelId="{A50F93AB-0FE8-4C5C-8F18-D9B6F958DD98}" type="sibTrans" cxnId="{225F898D-4283-439C-8B84-9B62BDB24BF5}">
      <dgm:prSet custT="1"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fr-FR" sz="1100"/>
        </a:p>
      </dgm:t>
    </dgm:pt>
    <dgm:pt modelId="{130886A2-39AF-4592-90FA-0B25A42C7118}">
      <dgm:prSet phldrT="[Texte]" custT="1"/>
      <dgm:spPr/>
      <dgm:t>
        <a:bodyPr/>
        <a:lstStyle/>
        <a:p>
          <a:r>
            <a:rPr lang="fr-FR" sz="1100"/>
            <a:t>METACOMMUNITY PROCESSES</a:t>
          </a:r>
        </a:p>
      </dgm:t>
    </dgm:pt>
    <dgm:pt modelId="{1460F0E7-E3A5-47D9-ACF2-923FB4A3B62C}" type="parTrans" cxnId="{203FCFC1-2D18-4906-9C14-4D71A211AB62}">
      <dgm:prSet/>
      <dgm:spPr/>
      <dgm:t>
        <a:bodyPr/>
        <a:lstStyle/>
        <a:p>
          <a:endParaRPr lang="fr-FR" sz="1100"/>
        </a:p>
      </dgm:t>
    </dgm:pt>
    <dgm:pt modelId="{45D3CB88-4E81-489F-97A8-BB7B7B374FEB}" type="sibTrans" cxnId="{203FCFC1-2D18-4906-9C14-4D71A211AB62}">
      <dgm:prSet custT="1"/>
      <dgm:spPr>
        <a:solidFill>
          <a:schemeClr val="accent4"/>
        </a:solidFill>
        <a:ln>
          <a:solidFill>
            <a:srgbClr val="00B0F0"/>
          </a:solidFill>
        </a:ln>
      </dgm:spPr>
      <dgm:t>
        <a:bodyPr/>
        <a:lstStyle/>
        <a:p>
          <a:endParaRPr lang="fr-FR" sz="1100"/>
        </a:p>
      </dgm:t>
    </dgm:pt>
    <dgm:pt modelId="{3C2E9684-9D71-4641-90D0-BB5780919DCE}">
      <dgm:prSet phldrT="[Texte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fr-FR" sz="1100"/>
            <a:t>CONTROLLING FACTORS</a:t>
          </a:r>
        </a:p>
      </dgm:t>
    </dgm:pt>
    <dgm:pt modelId="{1BE8F5F5-BC70-45F5-A52F-25C76C93562D}" type="parTrans" cxnId="{D92BA005-DC13-41A4-BB65-4D6F6F73EBCC}">
      <dgm:prSet/>
      <dgm:spPr/>
      <dgm:t>
        <a:bodyPr/>
        <a:lstStyle/>
        <a:p>
          <a:endParaRPr lang="fr-FR" sz="1100"/>
        </a:p>
      </dgm:t>
    </dgm:pt>
    <dgm:pt modelId="{5242E165-E9CF-4D45-BA73-9AF6AD387F88}" type="sibTrans" cxnId="{D92BA005-DC13-41A4-BB65-4D6F6F73EBCC}">
      <dgm:prSet/>
      <dgm:spPr/>
      <dgm:t>
        <a:bodyPr/>
        <a:lstStyle/>
        <a:p>
          <a:endParaRPr lang="fr-FR" sz="1100"/>
        </a:p>
      </dgm:t>
    </dgm:pt>
    <dgm:pt modelId="{8FA5AB05-9CA1-437A-9CE2-A539A0DB2B46}" type="pres">
      <dgm:prSet presAssocID="{8BD1F6EB-906F-4A17-A867-39CE4694DAB1}" presName="Name0" presStyleCnt="0">
        <dgm:presLayoutVars>
          <dgm:dir/>
          <dgm:resizeHandles val="exact"/>
        </dgm:presLayoutVars>
      </dgm:prSet>
      <dgm:spPr/>
    </dgm:pt>
    <dgm:pt modelId="{191455F2-0761-4C99-B8C1-7CBB78971A21}" type="pres">
      <dgm:prSet presAssocID="{89512CC3-C448-46BA-9A3A-086D783D2218}" presName="node" presStyleLbl="node1" presStyleIdx="0" presStyleCnt="3" custScaleX="192467">
        <dgm:presLayoutVars>
          <dgm:bulletEnabled val="1"/>
        </dgm:presLayoutVars>
      </dgm:prSet>
      <dgm:spPr/>
    </dgm:pt>
    <dgm:pt modelId="{ECE2E950-C430-48F7-B209-831C446A26F0}" type="pres">
      <dgm:prSet presAssocID="{A50F93AB-0FE8-4C5C-8F18-D9B6F958DD98}" presName="sibTrans" presStyleLbl="sibTrans2D1" presStyleIdx="0" presStyleCnt="2" custFlipHor="1" custScaleX="131586"/>
      <dgm:spPr/>
    </dgm:pt>
    <dgm:pt modelId="{A0FCD99F-CD2F-4051-B591-4AC8064582E5}" type="pres">
      <dgm:prSet presAssocID="{A50F93AB-0FE8-4C5C-8F18-D9B6F958DD98}" presName="connectorText" presStyleLbl="sibTrans2D1" presStyleIdx="0" presStyleCnt="2"/>
      <dgm:spPr/>
    </dgm:pt>
    <dgm:pt modelId="{A47BA2D2-6CF5-48B5-8B28-D465A02C1353}" type="pres">
      <dgm:prSet presAssocID="{130886A2-39AF-4592-90FA-0B25A42C7118}" presName="node" presStyleLbl="node1" presStyleIdx="1" presStyleCnt="3" custScaleX="192467">
        <dgm:presLayoutVars>
          <dgm:bulletEnabled val="1"/>
        </dgm:presLayoutVars>
      </dgm:prSet>
      <dgm:spPr/>
    </dgm:pt>
    <dgm:pt modelId="{AE65C7D2-36EF-433E-8BDA-5779C0C85C9E}" type="pres">
      <dgm:prSet presAssocID="{45D3CB88-4E81-489F-97A8-BB7B7B374FEB}" presName="sibTrans" presStyleLbl="sibTrans2D1" presStyleIdx="1" presStyleCnt="2" custFlipHor="1" custScaleX="149553" custLinFactNeighborX="-18361" custLinFactNeighborY="-4826"/>
      <dgm:spPr/>
    </dgm:pt>
    <dgm:pt modelId="{3886A761-5885-4C87-892C-37C2CCDB2301}" type="pres">
      <dgm:prSet presAssocID="{45D3CB88-4E81-489F-97A8-BB7B7B374FEB}" presName="connectorText" presStyleLbl="sibTrans2D1" presStyleIdx="1" presStyleCnt="2"/>
      <dgm:spPr/>
    </dgm:pt>
    <dgm:pt modelId="{85570499-6057-4A00-AFE0-7D6110DC2F89}" type="pres">
      <dgm:prSet presAssocID="{3C2E9684-9D71-4641-90D0-BB5780919DCE}" presName="node" presStyleLbl="node1" presStyleIdx="2" presStyleCnt="3" custScaleX="197455">
        <dgm:presLayoutVars>
          <dgm:bulletEnabled val="1"/>
        </dgm:presLayoutVars>
      </dgm:prSet>
      <dgm:spPr/>
    </dgm:pt>
  </dgm:ptLst>
  <dgm:cxnLst>
    <dgm:cxn modelId="{D92BA005-DC13-41A4-BB65-4D6F6F73EBCC}" srcId="{8BD1F6EB-906F-4A17-A867-39CE4694DAB1}" destId="{3C2E9684-9D71-4641-90D0-BB5780919DCE}" srcOrd="2" destOrd="0" parTransId="{1BE8F5F5-BC70-45F5-A52F-25C76C93562D}" sibTransId="{5242E165-E9CF-4D45-BA73-9AF6AD387F88}"/>
    <dgm:cxn modelId="{CFA6771E-600B-4B5F-9A97-B9328A214830}" type="presOf" srcId="{8BD1F6EB-906F-4A17-A867-39CE4694DAB1}" destId="{8FA5AB05-9CA1-437A-9CE2-A539A0DB2B46}" srcOrd="0" destOrd="0" presId="urn:microsoft.com/office/officeart/2005/8/layout/process1"/>
    <dgm:cxn modelId="{FE160854-133C-41AC-AF96-2F940FC1CFB1}" type="presOf" srcId="{A50F93AB-0FE8-4C5C-8F18-D9B6F958DD98}" destId="{A0FCD99F-CD2F-4051-B591-4AC8064582E5}" srcOrd="1" destOrd="0" presId="urn:microsoft.com/office/officeart/2005/8/layout/process1"/>
    <dgm:cxn modelId="{E006AF5A-4201-405A-8205-A79D79BB4AF2}" type="presOf" srcId="{89512CC3-C448-46BA-9A3A-086D783D2218}" destId="{191455F2-0761-4C99-B8C1-7CBB78971A21}" srcOrd="0" destOrd="0" presId="urn:microsoft.com/office/officeart/2005/8/layout/process1"/>
    <dgm:cxn modelId="{225F898D-4283-439C-8B84-9B62BDB24BF5}" srcId="{8BD1F6EB-906F-4A17-A867-39CE4694DAB1}" destId="{89512CC3-C448-46BA-9A3A-086D783D2218}" srcOrd="0" destOrd="0" parTransId="{1754DE95-3446-4BFB-BB33-5A6977A00214}" sibTransId="{A50F93AB-0FE8-4C5C-8F18-D9B6F958DD98}"/>
    <dgm:cxn modelId="{6EE0E2A7-99AB-47BF-9F94-25AB9173F62D}" type="presOf" srcId="{45D3CB88-4E81-489F-97A8-BB7B7B374FEB}" destId="{AE65C7D2-36EF-433E-8BDA-5779C0C85C9E}" srcOrd="0" destOrd="0" presId="urn:microsoft.com/office/officeart/2005/8/layout/process1"/>
    <dgm:cxn modelId="{00C5B6AD-7873-4BE4-B54A-5B4FDB299E74}" type="presOf" srcId="{45D3CB88-4E81-489F-97A8-BB7B7B374FEB}" destId="{3886A761-5885-4C87-892C-37C2CCDB2301}" srcOrd="1" destOrd="0" presId="urn:microsoft.com/office/officeart/2005/8/layout/process1"/>
    <dgm:cxn modelId="{8A741AAE-A4F3-49A1-9185-C1010ACF4BF3}" type="presOf" srcId="{3C2E9684-9D71-4641-90D0-BB5780919DCE}" destId="{85570499-6057-4A00-AFE0-7D6110DC2F89}" srcOrd="0" destOrd="0" presId="urn:microsoft.com/office/officeart/2005/8/layout/process1"/>
    <dgm:cxn modelId="{203FCFC1-2D18-4906-9C14-4D71A211AB62}" srcId="{8BD1F6EB-906F-4A17-A867-39CE4694DAB1}" destId="{130886A2-39AF-4592-90FA-0B25A42C7118}" srcOrd="1" destOrd="0" parTransId="{1460F0E7-E3A5-47D9-ACF2-923FB4A3B62C}" sibTransId="{45D3CB88-4E81-489F-97A8-BB7B7B374FEB}"/>
    <dgm:cxn modelId="{AE7713DD-92E1-46CF-96EB-83B2296EDE3A}" type="presOf" srcId="{130886A2-39AF-4592-90FA-0B25A42C7118}" destId="{A47BA2D2-6CF5-48B5-8B28-D465A02C1353}" srcOrd="0" destOrd="0" presId="urn:microsoft.com/office/officeart/2005/8/layout/process1"/>
    <dgm:cxn modelId="{9DFBFEDF-612D-49B8-A4E5-B1FD3B1251A3}" type="presOf" srcId="{A50F93AB-0FE8-4C5C-8F18-D9B6F958DD98}" destId="{ECE2E950-C430-48F7-B209-831C446A26F0}" srcOrd="0" destOrd="0" presId="urn:microsoft.com/office/officeart/2005/8/layout/process1"/>
    <dgm:cxn modelId="{05C71C2A-D7E7-479C-B12D-D7D712F1D0B9}" type="presParOf" srcId="{8FA5AB05-9CA1-437A-9CE2-A539A0DB2B46}" destId="{191455F2-0761-4C99-B8C1-7CBB78971A21}" srcOrd="0" destOrd="0" presId="urn:microsoft.com/office/officeart/2005/8/layout/process1"/>
    <dgm:cxn modelId="{F4F3027A-6512-4E4A-BB30-4B2E812FF1A4}" type="presParOf" srcId="{8FA5AB05-9CA1-437A-9CE2-A539A0DB2B46}" destId="{ECE2E950-C430-48F7-B209-831C446A26F0}" srcOrd="1" destOrd="0" presId="urn:microsoft.com/office/officeart/2005/8/layout/process1"/>
    <dgm:cxn modelId="{83407DB6-830D-41FD-AD52-D2BC88C5BC98}" type="presParOf" srcId="{ECE2E950-C430-48F7-B209-831C446A26F0}" destId="{A0FCD99F-CD2F-4051-B591-4AC8064582E5}" srcOrd="0" destOrd="0" presId="urn:microsoft.com/office/officeart/2005/8/layout/process1"/>
    <dgm:cxn modelId="{FD818F3D-9D10-4BEB-88CA-BBF6CD7B4BED}" type="presParOf" srcId="{8FA5AB05-9CA1-437A-9CE2-A539A0DB2B46}" destId="{A47BA2D2-6CF5-48B5-8B28-D465A02C1353}" srcOrd="2" destOrd="0" presId="urn:microsoft.com/office/officeart/2005/8/layout/process1"/>
    <dgm:cxn modelId="{C6EAD767-FBD6-4099-8583-647BA903B05C}" type="presParOf" srcId="{8FA5AB05-9CA1-437A-9CE2-A539A0DB2B46}" destId="{AE65C7D2-36EF-433E-8BDA-5779C0C85C9E}" srcOrd="3" destOrd="0" presId="urn:microsoft.com/office/officeart/2005/8/layout/process1"/>
    <dgm:cxn modelId="{81543D62-FD9E-42DF-8924-6FC05F9F816C}" type="presParOf" srcId="{AE65C7D2-36EF-433E-8BDA-5779C0C85C9E}" destId="{3886A761-5885-4C87-892C-37C2CCDB2301}" srcOrd="0" destOrd="0" presId="urn:microsoft.com/office/officeart/2005/8/layout/process1"/>
    <dgm:cxn modelId="{13804FAA-2E88-46F3-A09E-C9E1DBA5DC2E}" type="presParOf" srcId="{8FA5AB05-9CA1-437A-9CE2-A539A0DB2B46}" destId="{85570499-6057-4A00-AFE0-7D6110DC2F89}" srcOrd="4" destOrd="0" presId="urn:microsoft.com/office/officeart/2005/8/layout/process1"/>
  </dgm:cxnLst>
  <dgm:bg/>
  <dgm:whole>
    <a:ln w="381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D1F6EB-906F-4A17-A867-39CE4694DAB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9512CC3-C448-46BA-9A3A-086D783D2218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FR" sz="1100"/>
            <a:t>METACOMMUNITY COMPOSITION &amp; DIVERSITY</a:t>
          </a:r>
        </a:p>
      </dgm:t>
    </dgm:pt>
    <dgm:pt modelId="{1754DE95-3446-4BFB-BB33-5A6977A00214}" type="parTrans" cxnId="{225F898D-4283-439C-8B84-9B62BDB24BF5}">
      <dgm:prSet/>
      <dgm:spPr/>
      <dgm:t>
        <a:bodyPr/>
        <a:lstStyle/>
        <a:p>
          <a:endParaRPr lang="fr-FR" sz="1100"/>
        </a:p>
      </dgm:t>
    </dgm:pt>
    <dgm:pt modelId="{A50F93AB-0FE8-4C5C-8F18-D9B6F958DD98}" type="sibTrans" cxnId="{225F898D-4283-439C-8B84-9B62BDB24BF5}">
      <dgm:prSet custT="1"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fr-FR" sz="1100"/>
        </a:p>
      </dgm:t>
    </dgm:pt>
    <dgm:pt modelId="{130886A2-39AF-4592-90FA-0B25A42C7118}">
      <dgm:prSet phldrT="[Texte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FR" sz="1100"/>
            <a:t>METACOMMUNITY PROCESSES</a:t>
          </a:r>
        </a:p>
      </dgm:t>
    </dgm:pt>
    <dgm:pt modelId="{1460F0E7-E3A5-47D9-ACF2-923FB4A3B62C}" type="parTrans" cxnId="{203FCFC1-2D18-4906-9C14-4D71A211AB62}">
      <dgm:prSet/>
      <dgm:spPr/>
      <dgm:t>
        <a:bodyPr/>
        <a:lstStyle/>
        <a:p>
          <a:endParaRPr lang="fr-FR" sz="1100"/>
        </a:p>
      </dgm:t>
    </dgm:pt>
    <dgm:pt modelId="{45D3CB88-4E81-489F-97A8-BB7B7B374FEB}" type="sibTrans" cxnId="{203FCFC1-2D18-4906-9C14-4D71A211AB62}">
      <dgm:prSet custT="1"/>
      <dgm:spPr>
        <a:solidFill>
          <a:schemeClr val="accent4"/>
        </a:solidFill>
        <a:ln>
          <a:solidFill>
            <a:srgbClr val="00B0F0"/>
          </a:solidFill>
        </a:ln>
      </dgm:spPr>
      <dgm:t>
        <a:bodyPr/>
        <a:lstStyle/>
        <a:p>
          <a:endParaRPr lang="fr-FR" sz="1100"/>
        </a:p>
      </dgm:t>
    </dgm:pt>
    <dgm:pt modelId="{3C2E9684-9D71-4641-90D0-BB5780919DCE}">
      <dgm:prSet phldrT="[Texte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fr-FR" sz="1100"/>
            <a:t>CONTROLLING FACTORS</a:t>
          </a:r>
        </a:p>
      </dgm:t>
    </dgm:pt>
    <dgm:pt modelId="{1BE8F5F5-BC70-45F5-A52F-25C76C93562D}" type="parTrans" cxnId="{D92BA005-DC13-41A4-BB65-4D6F6F73EBCC}">
      <dgm:prSet/>
      <dgm:spPr/>
      <dgm:t>
        <a:bodyPr/>
        <a:lstStyle/>
        <a:p>
          <a:endParaRPr lang="fr-FR" sz="1100"/>
        </a:p>
      </dgm:t>
    </dgm:pt>
    <dgm:pt modelId="{5242E165-E9CF-4D45-BA73-9AF6AD387F88}" type="sibTrans" cxnId="{D92BA005-DC13-41A4-BB65-4D6F6F73EBCC}">
      <dgm:prSet/>
      <dgm:spPr/>
      <dgm:t>
        <a:bodyPr/>
        <a:lstStyle/>
        <a:p>
          <a:endParaRPr lang="fr-FR" sz="1100"/>
        </a:p>
      </dgm:t>
    </dgm:pt>
    <dgm:pt modelId="{8FA5AB05-9CA1-437A-9CE2-A539A0DB2B46}" type="pres">
      <dgm:prSet presAssocID="{8BD1F6EB-906F-4A17-A867-39CE4694DAB1}" presName="Name0" presStyleCnt="0">
        <dgm:presLayoutVars>
          <dgm:dir/>
          <dgm:resizeHandles val="exact"/>
        </dgm:presLayoutVars>
      </dgm:prSet>
      <dgm:spPr/>
    </dgm:pt>
    <dgm:pt modelId="{191455F2-0761-4C99-B8C1-7CBB78971A21}" type="pres">
      <dgm:prSet presAssocID="{89512CC3-C448-46BA-9A3A-086D783D2218}" presName="node" presStyleLbl="node1" presStyleIdx="0" presStyleCnt="3" custScaleX="192467">
        <dgm:presLayoutVars>
          <dgm:bulletEnabled val="1"/>
        </dgm:presLayoutVars>
      </dgm:prSet>
      <dgm:spPr/>
    </dgm:pt>
    <dgm:pt modelId="{ECE2E950-C430-48F7-B209-831C446A26F0}" type="pres">
      <dgm:prSet presAssocID="{A50F93AB-0FE8-4C5C-8F18-D9B6F958DD98}" presName="sibTrans" presStyleLbl="sibTrans2D1" presStyleIdx="0" presStyleCnt="2" custFlipHor="1" custScaleX="131586"/>
      <dgm:spPr/>
    </dgm:pt>
    <dgm:pt modelId="{A0FCD99F-CD2F-4051-B591-4AC8064582E5}" type="pres">
      <dgm:prSet presAssocID="{A50F93AB-0FE8-4C5C-8F18-D9B6F958DD98}" presName="connectorText" presStyleLbl="sibTrans2D1" presStyleIdx="0" presStyleCnt="2"/>
      <dgm:spPr/>
    </dgm:pt>
    <dgm:pt modelId="{A47BA2D2-6CF5-48B5-8B28-D465A02C1353}" type="pres">
      <dgm:prSet presAssocID="{130886A2-39AF-4592-90FA-0B25A42C7118}" presName="node" presStyleLbl="node1" presStyleIdx="1" presStyleCnt="3" custScaleX="192467">
        <dgm:presLayoutVars>
          <dgm:bulletEnabled val="1"/>
        </dgm:presLayoutVars>
      </dgm:prSet>
      <dgm:spPr/>
    </dgm:pt>
    <dgm:pt modelId="{AE65C7D2-36EF-433E-8BDA-5779C0C85C9E}" type="pres">
      <dgm:prSet presAssocID="{45D3CB88-4E81-489F-97A8-BB7B7B374FEB}" presName="sibTrans" presStyleLbl="sibTrans2D1" presStyleIdx="1" presStyleCnt="2" custFlipHor="1" custScaleX="149553" custLinFactNeighborX="-18361" custLinFactNeighborY="-4826"/>
      <dgm:spPr/>
    </dgm:pt>
    <dgm:pt modelId="{3886A761-5885-4C87-892C-37C2CCDB2301}" type="pres">
      <dgm:prSet presAssocID="{45D3CB88-4E81-489F-97A8-BB7B7B374FEB}" presName="connectorText" presStyleLbl="sibTrans2D1" presStyleIdx="1" presStyleCnt="2"/>
      <dgm:spPr/>
    </dgm:pt>
    <dgm:pt modelId="{85570499-6057-4A00-AFE0-7D6110DC2F89}" type="pres">
      <dgm:prSet presAssocID="{3C2E9684-9D71-4641-90D0-BB5780919DCE}" presName="node" presStyleLbl="node1" presStyleIdx="2" presStyleCnt="3" custScaleX="197455">
        <dgm:presLayoutVars>
          <dgm:bulletEnabled val="1"/>
        </dgm:presLayoutVars>
      </dgm:prSet>
      <dgm:spPr/>
    </dgm:pt>
  </dgm:ptLst>
  <dgm:cxnLst>
    <dgm:cxn modelId="{D92BA005-DC13-41A4-BB65-4D6F6F73EBCC}" srcId="{8BD1F6EB-906F-4A17-A867-39CE4694DAB1}" destId="{3C2E9684-9D71-4641-90D0-BB5780919DCE}" srcOrd="2" destOrd="0" parTransId="{1BE8F5F5-BC70-45F5-A52F-25C76C93562D}" sibTransId="{5242E165-E9CF-4D45-BA73-9AF6AD387F88}"/>
    <dgm:cxn modelId="{CFA6771E-600B-4B5F-9A97-B9328A214830}" type="presOf" srcId="{8BD1F6EB-906F-4A17-A867-39CE4694DAB1}" destId="{8FA5AB05-9CA1-437A-9CE2-A539A0DB2B46}" srcOrd="0" destOrd="0" presId="urn:microsoft.com/office/officeart/2005/8/layout/process1"/>
    <dgm:cxn modelId="{FE160854-133C-41AC-AF96-2F940FC1CFB1}" type="presOf" srcId="{A50F93AB-0FE8-4C5C-8F18-D9B6F958DD98}" destId="{A0FCD99F-CD2F-4051-B591-4AC8064582E5}" srcOrd="1" destOrd="0" presId="urn:microsoft.com/office/officeart/2005/8/layout/process1"/>
    <dgm:cxn modelId="{E006AF5A-4201-405A-8205-A79D79BB4AF2}" type="presOf" srcId="{89512CC3-C448-46BA-9A3A-086D783D2218}" destId="{191455F2-0761-4C99-B8C1-7CBB78971A21}" srcOrd="0" destOrd="0" presId="urn:microsoft.com/office/officeart/2005/8/layout/process1"/>
    <dgm:cxn modelId="{225F898D-4283-439C-8B84-9B62BDB24BF5}" srcId="{8BD1F6EB-906F-4A17-A867-39CE4694DAB1}" destId="{89512CC3-C448-46BA-9A3A-086D783D2218}" srcOrd="0" destOrd="0" parTransId="{1754DE95-3446-4BFB-BB33-5A6977A00214}" sibTransId="{A50F93AB-0FE8-4C5C-8F18-D9B6F958DD98}"/>
    <dgm:cxn modelId="{6EE0E2A7-99AB-47BF-9F94-25AB9173F62D}" type="presOf" srcId="{45D3CB88-4E81-489F-97A8-BB7B7B374FEB}" destId="{AE65C7D2-36EF-433E-8BDA-5779C0C85C9E}" srcOrd="0" destOrd="0" presId="urn:microsoft.com/office/officeart/2005/8/layout/process1"/>
    <dgm:cxn modelId="{00C5B6AD-7873-4BE4-B54A-5B4FDB299E74}" type="presOf" srcId="{45D3CB88-4E81-489F-97A8-BB7B7B374FEB}" destId="{3886A761-5885-4C87-892C-37C2CCDB2301}" srcOrd="1" destOrd="0" presId="urn:microsoft.com/office/officeart/2005/8/layout/process1"/>
    <dgm:cxn modelId="{8A741AAE-A4F3-49A1-9185-C1010ACF4BF3}" type="presOf" srcId="{3C2E9684-9D71-4641-90D0-BB5780919DCE}" destId="{85570499-6057-4A00-AFE0-7D6110DC2F89}" srcOrd="0" destOrd="0" presId="urn:microsoft.com/office/officeart/2005/8/layout/process1"/>
    <dgm:cxn modelId="{203FCFC1-2D18-4906-9C14-4D71A211AB62}" srcId="{8BD1F6EB-906F-4A17-A867-39CE4694DAB1}" destId="{130886A2-39AF-4592-90FA-0B25A42C7118}" srcOrd="1" destOrd="0" parTransId="{1460F0E7-E3A5-47D9-ACF2-923FB4A3B62C}" sibTransId="{45D3CB88-4E81-489F-97A8-BB7B7B374FEB}"/>
    <dgm:cxn modelId="{AE7713DD-92E1-46CF-96EB-83B2296EDE3A}" type="presOf" srcId="{130886A2-39AF-4592-90FA-0B25A42C7118}" destId="{A47BA2D2-6CF5-48B5-8B28-D465A02C1353}" srcOrd="0" destOrd="0" presId="urn:microsoft.com/office/officeart/2005/8/layout/process1"/>
    <dgm:cxn modelId="{9DFBFEDF-612D-49B8-A4E5-B1FD3B1251A3}" type="presOf" srcId="{A50F93AB-0FE8-4C5C-8F18-D9B6F958DD98}" destId="{ECE2E950-C430-48F7-B209-831C446A26F0}" srcOrd="0" destOrd="0" presId="urn:microsoft.com/office/officeart/2005/8/layout/process1"/>
    <dgm:cxn modelId="{05C71C2A-D7E7-479C-B12D-D7D712F1D0B9}" type="presParOf" srcId="{8FA5AB05-9CA1-437A-9CE2-A539A0DB2B46}" destId="{191455F2-0761-4C99-B8C1-7CBB78971A21}" srcOrd="0" destOrd="0" presId="urn:microsoft.com/office/officeart/2005/8/layout/process1"/>
    <dgm:cxn modelId="{F4F3027A-6512-4E4A-BB30-4B2E812FF1A4}" type="presParOf" srcId="{8FA5AB05-9CA1-437A-9CE2-A539A0DB2B46}" destId="{ECE2E950-C430-48F7-B209-831C446A26F0}" srcOrd="1" destOrd="0" presId="urn:microsoft.com/office/officeart/2005/8/layout/process1"/>
    <dgm:cxn modelId="{83407DB6-830D-41FD-AD52-D2BC88C5BC98}" type="presParOf" srcId="{ECE2E950-C430-48F7-B209-831C446A26F0}" destId="{A0FCD99F-CD2F-4051-B591-4AC8064582E5}" srcOrd="0" destOrd="0" presId="urn:microsoft.com/office/officeart/2005/8/layout/process1"/>
    <dgm:cxn modelId="{FD818F3D-9D10-4BEB-88CA-BBF6CD7B4BED}" type="presParOf" srcId="{8FA5AB05-9CA1-437A-9CE2-A539A0DB2B46}" destId="{A47BA2D2-6CF5-48B5-8B28-D465A02C1353}" srcOrd="2" destOrd="0" presId="urn:microsoft.com/office/officeart/2005/8/layout/process1"/>
    <dgm:cxn modelId="{C6EAD767-FBD6-4099-8583-647BA903B05C}" type="presParOf" srcId="{8FA5AB05-9CA1-437A-9CE2-A539A0DB2B46}" destId="{AE65C7D2-36EF-433E-8BDA-5779C0C85C9E}" srcOrd="3" destOrd="0" presId="urn:microsoft.com/office/officeart/2005/8/layout/process1"/>
    <dgm:cxn modelId="{81543D62-FD9E-42DF-8924-6FC05F9F816C}" type="presParOf" srcId="{AE65C7D2-36EF-433E-8BDA-5779C0C85C9E}" destId="{3886A761-5885-4C87-892C-37C2CCDB2301}" srcOrd="0" destOrd="0" presId="urn:microsoft.com/office/officeart/2005/8/layout/process1"/>
    <dgm:cxn modelId="{13804FAA-2E88-46F3-A09E-C9E1DBA5DC2E}" type="presParOf" srcId="{8FA5AB05-9CA1-437A-9CE2-A539A0DB2B46}" destId="{85570499-6057-4A00-AFE0-7D6110DC2F89}" srcOrd="4" destOrd="0" presId="urn:microsoft.com/office/officeart/2005/8/layout/process1"/>
  </dgm:cxnLst>
  <dgm:bg/>
  <dgm:whole>
    <a:ln w="38100"/>
  </dgm:whole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A40E92-60D2-49F3-8B13-E4918021EA3B}" type="doc">
      <dgm:prSet loTypeId="urn:microsoft.com/office/officeart/2005/8/layout/vList2" loCatId="list" qsTypeId="urn:microsoft.com/office/officeart/2005/8/quickstyle/simple1" qsCatId="simple" csTypeId="urn:microsoft.com/office/officeart/2005/8/colors/accent5_5" csCatId="accent5"/>
      <dgm:spPr/>
      <dgm:t>
        <a:bodyPr/>
        <a:lstStyle/>
        <a:p>
          <a:endParaRPr lang="en-US"/>
        </a:p>
      </dgm:t>
    </dgm:pt>
    <dgm:pt modelId="{C396AB95-ABD9-4F1A-A93E-5303E3C171DC}">
      <dgm:prSet/>
      <dgm:spPr/>
      <dgm:t>
        <a:bodyPr/>
        <a:lstStyle/>
        <a:p>
          <a:pPr rtl="0"/>
          <a:r>
            <a:rPr lang="en-US"/>
            <a:t>Drivers of community composition and diversity patterns are still disputed</a:t>
          </a:r>
          <a:r>
            <a:rPr lang="en-US">
              <a:latin typeface="Aptos Display" panose="02110004020202020204"/>
            </a:rPr>
            <a:t> (ex: diversity pattern of actively dispersing freshwater organisms).</a:t>
          </a:r>
          <a:r>
            <a:rPr lang="en-US"/>
            <a:t> </a:t>
          </a:r>
        </a:p>
      </dgm:t>
    </dgm:pt>
    <dgm:pt modelId="{8D5F6D4F-BCAC-4D09-A237-88EA4DF98DA8}" type="parTrans" cxnId="{DBA97AB4-B89B-421F-A892-1FEE4EE79EC5}">
      <dgm:prSet/>
      <dgm:spPr/>
      <dgm:t>
        <a:bodyPr/>
        <a:lstStyle/>
        <a:p>
          <a:endParaRPr lang="en-US"/>
        </a:p>
      </dgm:t>
    </dgm:pt>
    <dgm:pt modelId="{BF719376-221E-4F1C-A14B-3086A6331880}" type="sibTrans" cxnId="{DBA97AB4-B89B-421F-A892-1FEE4EE79EC5}">
      <dgm:prSet/>
      <dgm:spPr/>
      <dgm:t>
        <a:bodyPr/>
        <a:lstStyle/>
        <a:p>
          <a:endParaRPr lang="en-US"/>
        </a:p>
      </dgm:t>
    </dgm:pt>
    <dgm:pt modelId="{917A7EE0-7946-4A19-8D34-E792EC92DF8A}">
      <dgm:prSet/>
      <dgm:spPr/>
      <dgm:t>
        <a:bodyPr/>
        <a:lstStyle/>
        <a:p>
          <a:pPr rtl="0"/>
          <a:r>
            <a:rPr lang="en-US"/>
            <a:t>Few studies that sampled headwaters, intermediate branches and main rivers.</a:t>
          </a:r>
          <a:r>
            <a:rPr lang="en-US">
              <a:latin typeface="Aptos Display" panose="02110004020202020204"/>
            </a:rPr>
            <a:t> Need to extend these to </a:t>
          </a:r>
          <a:r>
            <a:rPr lang="en-US">
              <a:latin typeface="Calibri"/>
              <a:ea typeface="Calibri"/>
              <a:cs typeface="Calibri"/>
            </a:rPr>
            <a:t>further river networks (including tropical system and anthropogenic river alterations).</a:t>
          </a:r>
        </a:p>
      </dgm:t>
    </dgm:pt>
    <dgm:pt modelId="{00AE0069-3515-48EE-996B-0E96C426F2FF}" type="parTrans" cxnId="{613DCCD7-1D58-4248-8C6D-F126060D360C}">
      <dgm:prSet/>
      <dgm:spPr/>
      <dgm:t>
        <a:bodyPr/>
        <a:lstStyle/>
        <a:p>
          <a:endParaRPr lang="en-US"/>
        </a:p>
      </dgm:t>
    </dgm:pt>
    <dgm:pt modelId="{1D152D0D-4C9C-4830-B506-20A3BA62B876}" type="sibTrans" cxnId="{613DCCD7-1D58-4248-8C6D-F126060D360C}">
      <dgm:prSet/>
      <dgm:spPr/>
      <dgm:t>
        <a:bodyPr/>
        <a:lstStyle/>
        <a:p>
          <a:endParaRPr lang="en-US"/>
        </a:p>
      </dgm:t>
    </dgm:pt>
    <dgm:pt modelId="{C4950F3C-3552-46E6-A621-8A9E63B492F2}">
      <dgm:prSet phldr="0"/>
      <dgm:spPr/>
      <dgm:t>
        <a:bodyPr/>
        <a:lstStyle/>
        <a:p>
          <a:pPr rtl="0"/>
          <a:r>
            <a:rPr lang="en-US">
              <a:latin typeface="Calibri"/>
              <a:ea typeface="Calibri"/>
              <a:cs typeface="Calibri"/>
            </a:rPr>
            <a:t>Few studies about the effect of dendritic structure of habitats on invasion success.</a:t>
          </a:r>
          <a:endParaRPr lang="en-US"/>
        </a:p>
      </dgm:t>
    </dgm:pt>
    <dgm:pt modelId="{7C69DB40-3029-4E87-A7FE-E867A04884A4}" type="parTrans" cxnId="{244532E8-6ABB-44B9-90F3-0F8A990C875D}">
      <dgm:prSet/>
      <dgm:spPr/>
      <dgm:t>
        <a:bodyPr/>
        <a:lstStyle/>
        <a:p>
          <a:endParaRPr lang="en-US"/>
        </a:p>
      </dgm:t>
    </dgm:pt>
    <dgm:pt modelId="{AFA50A66-0B35-4B0D-B1BE-51866FD26D4A}" type="sibTrans" cxnId="{244532E8-6ABB-44B9-90F3-0F8A990C875D}">
      <dgm:prSet/>
      <dgm:spPr/>
      <dgm:t>
        <a:bodyPr/>
        <a:lstStyle/>
        <a:p>
          <a:endParaRPr lang="en-US"/>
        </a:p>
      </dgm:t>
    </dgm:pt>
    <dgm:pt modelId="{8950B8D4-ABD8-4ADD-9A54-152D5531ADE5}" type="pres">
      <dgm:prSet presAssocID="{E0A40E92-60D2-49F3-8B13-E4918021EA3B}" presName="linear" presStyleCnt="0">
        <dgm:presLayoutVars>
          <dgm:animLvl val="lvl"/>
          <dgm:resizeHandles val="exact"/>
        </dgm:presLayoutVars>
      </dgm:prSet>
      <dgm:spPr/>
    </dgm:pt>
    <dgm:pt modelId="{98F71B83-C417-4945-B808-DC8F31867224}" type="pres">
      <dgm:prSet presAssocID="{C396AB95-ABD9-4F1A-A93E-5303E3C171D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2A0B3CE-89B5-43E7-A75A-DF7C6D32D2F0}" type="pres">
      <dgm:prSet presAssocID="{BF719376-221E-4F1C-A14B-3086A6331880}" presName="spacer" presStyleCnt="0"/>
      <dgm:spPr/>
    </dgm:pt>
    <dgm:pt modelId="{78826F8C-9DBF-42EB-B003-B2FFB42BC137}" type="pres">
      <dgm:prSet presAssocID="{917A7EE0-7946-4A19-8D34-E792EC92DF8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763C411-D485-4108-AE54-438F2D99AF87}" type="pres">
      <dgm:prSet presAssocID="{1D152D0D-4C9C-4830-B506-20A3BA62B876}" presName="spacer" presStyleCnt="0"/>
      <dgm:spPr/>
    </dgm:pt>
    <dgm:pt modelId="{F0E1D30E-CFA7-4DAB-92C6-196C88C8F418}" type="pres">
      <dgm:prSet presAssocID="{C4950F3C-3552-46E6-A621-8A9E63B492F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423FF26-2AB8-4EAD-9DD2-ACB71610DDCA}" type="presOf" srcId="{917A7EE0-7946-4A19-8D34-E792EC92DF8A}" destId="{78826F8C-9DBF-42EB-B003-B2FFB42BC137}" srcOrd="0" destOrd="0" presId="urn:microsoft.com/office/officeart/2005/8/layout/vList2"/>
    <dgm:cxn modelId="{648D8A2E-A8A5-4094-A432-A30E77FFA58E}" type="presOf" srcId="{E0A40E92-60D2-49F3-8B13-E4918021EA3B}" destId="{8950B8D4-ABD8-4ADD-9A54-152D5531ADE5}" srcOrd="0" destOrd="0" presId="urn:microsoft.com/office/officeart/2005/8/layout/vList2"/>
    <dgm:cxn modelId="{4661D190-8E33-4079-BD42-B8EBAAB9554A}" type="presOf" srcId="{C4950F3C-3552-46E6-A621-8A9E63B492F2}" destId="{F0E1D30E-CFA7-4DAB-92C6-196C88C8F418}" srcOrd="0" destOrd="0" presId="urn:microsoft.com/office/officeart/2005/8/layout/vList2"/>
    <dgm:cxn modelId="{DBA97AB4-B89B-421F-A892-1FEE4EE79EC5}" srcId="{E0A40E92-60D2-49F3-8B13-E4918021EA3B}" destId="{C396AB95-ABD9-4F1A-A93E-5303E3C171DC}" srcOrd="0" destOrd="0" parTransId="{8D5F6D4F-BCAC-4D09-A237-88EA4DF98DA8}" sibTransId="{BF719376-221E-4F1C-A14B-3086A6331880}"/>
    <dgm:cxn modelId="{613DCCD7-1D58-4248-8C6D-F126060D360C}" srcId="{E0A40E92-60D2-49F3-8B13-E4918021EA3B}" destId="{917A7EE0-7946-4A19-8D34-E792EC92DF8A}" srcOrd="1" destOrd="0" parTransId="{00AE0069-3515-48EE-996B-0E96C426F2FF}" sibTransId="{1D152D0D-4C9C-4830-B506-20A3BA62B876}"/>
    <dgm:cxn modelId="{244532E8-6ABB-44B9-90F3-0F8A990C875D}" srcId="{E0A40E92-60D2-49F3-8B13-E4918021EA3B}" destId="{C4950F3C-3552-46E6-A621-8A9E63B492F2}" srcOrd="2" destOrd="0" parTransId="{7C69DB40-3029-4E87-A7FE-E867A04884A4}" sibTransId="{AFA50A66-0B35-4B0D-B1BE-51866FD26D4A}"/>
    <dgm:cxn modelId="{F63C5DE8-8A06-4BA7-B4E2-35518F9A10BC}" type="presOf" srcId="{C396AB95-ABD9-4F1A-A93E-5303E3C171DC}" destId="{98F71B83-C417-4945-B808-DC8F31867224}" srcOrd="0" destOrd="0" presId="urn:microsoft.com/office/officeart/2005/8/layout/vList2"/>
    <dgm:cxn modelId="{AA549349-FD18-4B18-A631-261EDAF54C02}" type="presParOf" srcId="{8950B8D4-ABD8-4ADD-9A54-152D5531ADE5}" destId="{98F71B83-C417-4945-B808-DC8F31867224}" srcOrd="0" destOrd="0" presId="urn:microsoft.com/office/officeart/2005/8/layout/vList2"/>
    <dgm:cxn modelId="{A5E87EA4-EB87-41DD-9D6F-77413D1A218D}" type="presParOf" srcId="{8950B8D4-ABD8-4ADD-9A54-152D5531ADE5}" destId="{92A0B3CE-89B5-43E7-A75A-DF7C6D32D2F0}" srcOrd="1" destOrd="0" presId="urn:microsoft.com/office/officeart/2005/8/layout/vList2"/>
    <dgm:cxn modelId="{D47F8E20-3BAE-479B-B807-A95F7119AE85}" type="presParOf" srcId="{8950B8D4-ABD8-4ADD-9A54-152D5531ADE5}" destId="{78826F8C-9DBF-42EB-B003-B2FFB42BC137}" srcOrd="2" destOrd="0" presId="urn:microsoft.com/office/officeart/2005/8/layout/vList2"/>
    <dgm:cxn modelId="{04424030-848E-4009-962D-C8B8DD3937ED}" type="presParOf" srcId="{8950B8D4-ABD8-4ADD-9A54-152D5531ADE5}" destId="{4763C411-D485-4108-AE54-438F2D99AF87}" srcOrd="3" destOrd="0" presId="urn:microsoft.com/office/officeart/2005/8/layout/vList2"/>
    <dgm:cxn modelId="{11B20BC2-BB47-4856-8871-B4C8DF4673AB}" type="presParOf" srcId="{8950B8D4-ABD8-4ADD-9A54-152D5531ADE5}" destId="{F0E1D30E-CFA7-4DAB-92C6-196C88C8F41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0731D7-318F-4753-AC09-54D18B36FCF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D18C86BC-591C-40F2-AAEA-9DBEF59DC266}">
      <dgm:prSet/>
      <dgm:spPr/>
      <dgm:t>
        <a:bodyPr/>
        <a:lstStyle/>
        <a:p>
          <a:r>
            <a:rPr lang="en-US">
              <a:solidFill>
                <a:schemeClr val="tx1"/>
              </a:solidFill>
              <a:latin typeface="Aptos Display" panose="02110004020202020204"/>
            </a:rPr>
            <a:t> Effect</a:t>
          </a:r>
          <a:r>
            <a:rPr lang="en-US">
              <a:solidFill>
                <a:schemeClr val="tx1"/>
              </a:solidFill>
            </a:rPr>
            <a:t> of different dispersal rates or dispersal directionalities on diversity and community composition. </a:t>
          </a:r>
          <a:endParaRPr lang="en-US">
            <a:solidFill>
              <a:schemeClr val="tx1"/>
            </a:solidFill>
            <a:latin typeface="Aptos Display" panose="02110004020202020204"/>
          </a:endParaRPr>
        </a:p>
      </dgm:t>
    </dgm:pt>
    <dgm:pt modelId="{065EACC5-91E7-4E14-A56C-13BFAC2446E6}" type="parTrans" cxnId="{3ACD27DF-E03C-4061-BFA2-FDD5F5B691F2}">
      <dgm:prSet/>
      <dgm:spPr/>
      <dgm:t>
        <a:bodyPr/>
        <a:lstStyle/>
        <a:p>
          <a:endParaRPr lang="en-US"/>
        </a:p>
      </dgm:t>
    </dgm:pt>
    <dgm:pt modelId="{4514ECC7-7F7D-43C1-8331-16DA7860FCC9}" type="sibTrans" cxnId="{3ACD27DF-E03C-4061-BFA2-FDD5F5B691F2}">
      <dgm:prSet/>
      <dgm:spPr/>
      <dgm:t>
        <a:bodyPr/>
        <a:lstStyle/>
        <a:p>
          <a:endParaRPr lang="en-US"/>
        </a:p>
      </dgm:t>
    </dgm:pt>
    <dgm:pt modelId="{A42CBF90-20FF-42F2-A39A-BFE8E4C34440}">
      <dgm:prSet phldr="0"/>
      <dgm:spPr/>
      <dgm:t>
        <a:bodyPr/>
        <a:lstStyle/>
        <a:p>
          <a:r>
            <a:rPr lang="en-US">
              <a:latin typeface="Calibri"/>
              <a:ea typeface="Calibri"/>
              <a:cs typeface="Calibri"/>
            </a:rPr>
            <a:t>Low local diversity, α, always complemented with high β diversity between headwaters ?</a:t>
          </a:r>
        </a:p>
      </dgm:t>
    </dgm:pt>
    <dgm:pt modelId="{A97FD5A2-5B44-4E13-9446-AF10CF612487}" type="parTrans" cxnId="{DC712EE3-610D-439D-8666-5E1BA935875C}">
      <dgm:prSet/>
      <dgm:spPr/>
      <dgm:t>
        <a:bodyPr/>
        <a:lstStyle/>
        <a:p>
          <a:endParaRPr lang="fr-FR"/>
        </a:p>
      </dgm:t>
    </dgm:pt>
    <dgm:pt modelId="{5CF2197C-30A6-4C30-A15B-E254588AE6AB}" type="sibTrans" cxnId="{DC712EE3-610D-439D-8666-5E1BA935875C}">
      <dgm:prSet/>
      <dgm:spPr/>
      <dgm:t>
        <a:bodyPr/>
        <a:lstStyle/>
        <a:p>
          <a:endParaRPr lang="fr-FR"/>
        </a:p>
      </dgm:t>
    </dgm:pt>
    <dgm:pt modelId="{DB5DD9F1-7D7D-43F2-808E-F703F7055E12}" type="pres">
      <dgm:prSet presAssocID="{5B0731D7-318F-4753-AC09-54D18B36FCFE}" presName="root" presStyleCnt="0">
        <dgm:presLayoutVars>
          <dgm:dir/>
          <dgm:resizeHandles val="exact"/>
        </dgm:presLayoutVars>
      </dgm:prSet>
      <dgm:spPr/>
    </dgm:pt>
    <dgm:pt modelId="{69B2E623-61D0-46A4-91BB-A09BE6276F06}" type="pres">
      <dgm:prSet presAssocID="{D18C86BC-591C-40F2-AAEA-9DBEF59DC266}" presName="compNode" presStyleCnt="0"/>
      <dgm:spPr/>
    </dgm:pt>
    <dgm:pt modelId="{8F5A4E6F-0666-42A5-9F06-B8AFCA01519D}" type="pres">
      <dgm:prSet presAssocID="{D18C86BC-591C-40F2-AAEA-9DBEF59DC266}" presName="bgRect" presStyleLbl="bgShp" presStyleIdx="0" presStyleCnt="2"/>
      <dgm:spPr/>
    </dgm:pt>
    <dgm:pt modelId="{38DF4AB8-BD6C-47FE-B2EB-F1D69505E3C0}" type="pres">
      <dgm:prSet presAssocID="{D18C86BC-591C-40F2-AAEA-9DBEF59DC26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733B484E-683E-4AB8-9336-B215CFA92C73}" type="pres">
      <dgm:prSet presAssocID="{D18C86BC-591C-40F2-AAEA-9DBEF59DC266}" presName="spaceRect" presStyleCnt="0"/>
      <dgm:spPr/>
    </dgm:pt>
    <dgm:pt modelId="{3D846820-1A4B-4290-9108-F60627A91E0A}" type="pres">
      <dgm:prSet presAssocID="{D18C86BC-591C-40F2-AAEA-9DBEF59DC266}" presName="parTx" presStyleLbl="revTx" presStyleIdx="0" presStyleCnt="2">
        <dgm:presLayoutVars>
          <dgm:chMax val="0"/>
          <dgm:chPref val="0"/>
        </dgm:presLayoutVars>
      </dgm:prSet>
      <dgm:spPr/>
    </dgm:pt>
    <dgm:pt modelId="{3177AE71-708D-4DAF-B929-760A6D8A14FA}" type="pres">
      <dgm:prSet presAssocID="{4514ECC7-7F7D-43C1-8331-16DA7860FCC9}" presName="sibTrans" presStyleCnt="0"/>
      <dgm:spPr/>
    </dgm:pt>
    <dgm:pt modelId="{525F7297-9EE0-4535-8E91-401E880F8BF4}" type="pres">
      <dgm:prSet presAssocID="{A42CBF90-20FF-42F2-A39A-BFE8E4C34440}" presName="compNode" presStyleCnt="0"/>
      <dgm:spPr/>
    </dgm:pt>
    <dgm:pt modelId="{2565195E-C6F3-4585-86B7-0A1E5460C6C2}" type="pres">
      <dgm:prSet presAssocID="{A42CBF90-20FF-42F2-A39A-BFE8E4C34440}" presName="bgRect" presStyleLbl="bgShp" presStyleIdx="1" presStyleCnt="2"/>
      <dgm:spPr/>
    </dgm:pt>
    <dgm:pt modelId="{05B7BB7B-CE06-4EBC-9A6D-E163CBE5F0CA}" type="pres">
      <dgm:prSet presAssocID="{A42CBF90-20FF-42F2-A39A-BFE8E4C34440}" presName="iconRect" presStyleLbl="node1" presStyleIdx="1" presStyleCnt="2"/>
      <dgm:spPr>
        <a:ln>
          <a:noFill/>
        </a:ln>
      </dgm:spPr>
    </dgm:pt>
    <dgm:pt modelId="{FBCF23EC-C11D-47AF-83D8-0DE68743FBF5}" type="pres">
      <dgm:prSet presAssocID="{A42CBF90-20FF-42F2-A39A-BFE8E4C34440}" presName="spaceRect" presStyleCnt="0"/>
      <dgm:spPr/>
    </dgm:pt>
    <dgm:pt modelId="{7C483481-0464-4C6F-9554-45399C367CE1}" type="pres">
      <dgm:prSet presAssocID="{A42CBF90-20FF-42F2-A39A-BFE8E4C3444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540B74F-3E65-4709-95FC-60A0D9BF8162}" type="presOf" srcId="{5B0731D7-318F-4753-AC09-54D18B36FCFE}" destId="{DB5DD9F1-7D7D-43F2-808E-F703F7055E12}" srcOrd="0" destOrd="0" presId="urn:microsoft.com/office/officeart/2018/2/layout/IconVerticalSolidList"/>
    <dgm:cxn modelId="{7C0D3BBF-DA02-40F6-AE98-828E7D584706}" type="presOf" srcId="{A42CBF90-20FF-42F2-A39A-BFE8E4C34440}" destId="{7C483481-0464-4C6F-9554-45399C367CE1}" srcOrd="0" destOrd="0" presId="urn:microsoft.com/office/officeart/2018/2/layout/IconVerticalSolidList"/>
    <dgm:cxn modelId="{3ACD27DF-E03C-4061-BFA2-FDD5F5B691F2}" srcId="{5B0731D7-318F-4753-AC09-54D18B36FCFE}" destId="{D18C86BC-591C-40F2-AAEA-9DBEF59DC266}" srcOrd="0" destOrd="0" parTransId="{065EACC5-91E7-4E14-A56C-13BFAC2446E6}" sibTransId="{4514ECC7-7F7D-43C1-8331-16DA7860FCC9}"/>
    <dgm:cxn modelId="{DC712EE3-610D-439D-8666-5E1BA935875C}" srcId="{5B0731D7-318F-4753-AC09-54D18B36FCFE}" destId="{A42CBF90-20FF-42F2-A39A-BFE8E4C34440}" srcOrd="1" destOrd="0" parTransId="{A97FD5A2-5B44-4E13-9446-AF10CF612487}" sibTransId="{5CF2197C-30A6-4C30-A15B-E254588AE6AB}"/>
    <dgm:cxn modelId="{0B1C24F0-70F9-42A2-A0EA-69B136757037}" type="presOf" srcId="{D18C86BC-591C-40F2-AAEA-9DBEF59DC266}" destId="{3D846820-1A4B-4290-9108-F60627A91E0A}" srcOrd="0" destOrd="0" presId="urn:microsoft.com/office/officeart/2018/2/layout/IconVerticalSolidList"/>
    <dgm:cxn modelId="{004D18CF-2F0A-4DEC-8279-CF4652C1E47A}" type="presParOf" srcId="{DB5DD9F1-7D7D-43F2-808E-F703F7055E12}" destId="{69B2E623-61D0-46A4-91BB-A09BE6276F06}" srcOrd="0" destOrd="0" presId="urn:microsoft.com/office/officeart/2018/2/layout/IconVerticalSolidList"/>
    <dgm:cxn modelId="{EDCA08C3-7441-4210-BD8D-5598865B60BF}" type="presParOf" srcId="{69B2E623-61D0-46A4-91BB-A09BE6276F06}" destId="{8F5A4E6F-0666-42A5-9F06-B8AFCA01519D}" srcOrd="0" destOrd="0" presId="urn:microsoft.com/office/officeart/2018/2/layout/IconVerticalSolidList"/>
    <dgm:cxn modelId="{6B7661C1-C229-41EE-82EA-49BBCCD61118}" type="presParOf" srcId="{69B2E623-61D0-46A4-91BB-A09BE6276F06}" destId="{38DF4AB8-BD6C-47FE-B2EB-F1D69505E3C0}" srcOrd="1" destOrd="0" presId="urn:microsoft.com/office/officeart/2018/2/layout/IconVerticalSolidList"/>
    <dgm:cxn modelId="{599ABFC4-2450-4657-B519-B32B093E2668}" type="presParOf" srcId="{69B2E623-61D0-46A4-91BB-A09BE6276F06}" destId="{733B484E-683E-4AB8-9336-B215CFA92C73}" srcOrd="2" destOrd="0" presId="urn:microsoft.com/office/officeart/2018/2/layout/IconVerticalSolidList"/>
    <dgm:cxn modelId="{7027C808-CD3A-4D36-A7DF-7A3C7D950E36}" type="presParOf" srcId="{69B2E623-61D0-46A4-91BB-A09BE6276F06}" destId="{3D846820-1A4B-4290-9108-F60627A91E0A}" srcOrd="3" destOrd="0" presId="urn:microsoft.com/office/officeart/2018/2/layout/IconVerticalSolidList"/>
    <dgm:cxn modelId="{35BF5520-E0F5-49B2-94CA-1BB953CAB5BE}" type="presParOf" srcId="{DB5DD9F1-7D7D-43F2-808E-F703F7055E12}" destId="{3177AE71-708D-4DAF-B929-760A6D8A14FA}" srcOrd="1" destOrd="0" presId="urn:microsoft.com/office/officeart/2018/2/layout/IconVerticalSolidList"/>
    <dgm:cxn modelId="{A28A092C-9398-4D4D-8A82-29F6CECF8099}" type="presParOf" srcId="{DB5DD9F1-7D7D-43F2-808E-F703F7055E12}" destId="{525F7297-9EE0-4535-8E91-401E880F8BF4}" srcOrd="2" destOrd="0" presId="urn:microsoft.com/office/officeart/2018/2/layout/IconVerticalSolidList"/>
    <dgm:cxn modelId="{9E339623-57B5-44C1-8C58-95DD4F2F48A2}" type="presParOf" srcId="{525F7297-9EE0-4535-8E91-401E880F8BF4}" destId="{2565195E-C6F3-4585-86B7-0A1E5460C6C2}" srcOrd="0" destOrd="0" presId="urn:microsoft.com/office/officeart/2018/2/layout/IconVerticalSolidList"/>
    <dgm:cxn modelId="{A42FBAF3-EC41-4B8B-8E05-70065FB10565}" type="presParOf" srcId="{525F7297-9EE0-4535-8E91-401E880F8BF4}" destId="{05B7BB7B-CE06-4EBC-9A6D-E163CBE5F0CA}" srcOrd="1" destOrd="0" presId="urn:microsoft.com/office/officeart/2018/2/layout/IconVerticalSolidList"/>
    <dgm:cxn modelId="{6C28F1D9-9BF0-42E0-B6D3-73927DAA78DD}" type="presParOf" srcId="{525F7297-9EE0-4535-8E91-401E880F8BF4}" destId="{FBCF23EC-C11D-47AF-83D8-0DE68743FBF5}" srcOrd="2" destOrd="0" presId="urn:microsoft.com/office/officeart/2018/2/layout/IconVerticalSolidList"/>
    <dgm:cxn modelId="{410CB920-C0FD-485C-9B96-312114744FC8}" type="presParOf" srcId="{525F7297-9EE0-4535-8E91-401E880F8BF4}" destId="{7C483481-0464-4C6F-9554-45399C367CE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455F2-0761-4C99-B8C1-7CBB78971A21}">
      <dsp:nvSpPr>
        <dsp:cNvPr id="0" name=""/>
        <dsp:cNvSpPr/>
      </dsp:nvSpPr>
      <dsp:spPr>
        <a:xfrm>
          <a:off x="4357" y="1220917"/>
          <a:ext cx="2377079" cy="1125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METACOMMUNITY COMPOSITION &amp; DIVERSITY</a:t>
          </a:r>
        </a:p>
      </dsp:txBody>
      <dsp:txXfrm>
        <a:off x="37318" y="1253878"/>
        <a:ext cx="2311157" cy="1059441"/>
      </dsp:txXfrm>
    </dsp:sp>
    <dsp:sp modelId="{ECE2E950-C430-48F7-B209-831C446A26F0}">
      <dsp:nvSpPr>
        <dsp:cNvPr id="0" name=""/>
        <dsp:cNvSpPr/>
      </dsp:nvSpPr>
      <dsp:spPr>
        <a:xfrm flipH="1">
          <a:off x="2463591" y="1630452"/>
          <a:ext cx="344534" cy="3062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solidFill>
            <a:schemeClr val="accent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300" kern="1200"/>
        </a:p>
      </dsp:txBody>
      <dsp:txXfrm>
        <a:off x="2555479" y="1691711"/>
        <a:ext cx="252646" cy="183776"/>
      </dsp:txXfrm>
    </dsp:sp>
    <dsp:sp modelId="{A47BA2D2-6CF5-48B5-8B28-D465A02C1353}">
      <dsp:nvSpPr>
        <dsp:cNvPr id="0" name=""/>
        <dsp:cNvSpPr/>
      </dsp:nvSpPr>
      <dsp:spPr>
        <a:xfrm>
          <a:off x="2875460" y="1220917"/>
          <a:ext cx="2377079" cy="1125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METACOMMUNITY PROCESSES</a:t>
          </a:r>
        </a:p>
      </dsp:txBody>
      <dsp:txXfrm>
        <a:off x="2908421" y="1253878"/>
        <a:ext cx="2311157" cy="1059441"/>
      </dsp:txXfrm>
    </dsp:sp>
    <dsp:sp modelId="{AE65C7D2-36EF-433E-8BDA-5779C0C85C9E}">
      <dsp:nvSpPr>
        <dsp:cNvPr id="0" name=""/>
        <dsp:cNvSpPr/>
      </dsp:nvSpPr>
      <dsp:spPr>
        <a:xfrm flipH="1">
          <a:off x="5311172" y="1630452"/>
          <a:ext cx="391578" cy="3062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solidFill>
            <a:schemeClr val="accent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300" kern="1200"/>
        </a:p>
      </dsp:txBody>
      <dsp:txXfrm>
        <a:off x="5403060" y="1691711"/>
        <a:ext cx="299690" cy="183776"/>
      </dsp:txXfrm>
    </dsp:sp>
    <dsp:sp modelId="{85570499-6057-4A00-AFE0-7D6110DC2F89}">
      <dsp:nvSpPr>
        <dsp:cNvPr id="0" name=""/>
        <dsp:cNvSpPr/>
      </dsp:nvSpPr>
      <dsp:spPr>
        <a:xfrm>
          <a:off x="5746563" y="1220917"/>
          <a:ext cx="2377079" cy="1125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CONTROLLING FACTORS</a:t>
          </a:r>
        </a:p>
      </dsp:txBody>
      <dsp:txXfrm>
        <a:off x="5779524" y="1253878"/>
        <a:ext cx="2311157" cy="10594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455F2-0761-4C99-B8C1-7CBB78971A21}">
      <dsp:nvSpPr>
        <dsp:cNvPr id="0" name=""/>
        <dsp:cNvSpPr/>
      </dsp:nvSpPr>
      <dsp:spPr>
        <a:xfrm>
          <a:off x="3827" y="282595"/>
          <a:ext cx="1413799" cy="592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/>
            <a:t>METACOMMUNITY COMPOSITION &amp; DIVERSITY</a:t>
          </a:r>
        </a:p>
      </dsp:txBody>
      <dsp:txXfrm>
        <a:off x="21174" y="299942"/>
        <a:ext cx="1379105" cy="557585"/>
      </dsp:txXfrm>
    </dsp:sp>
    <dsp:sp modelId="{ECE2E950-C430-48F7-B209-831C446A26F0}">
      <dsp:nvSpPr>
        <dsp:cNvPr id="0" name=""/>
        <dsp:cNvSpPr/>
      </dsp:nvSpPr>
      <dsp:spPr>
        <a:xfrm flipH="1">
          <a:off x="1466489" y="487648"/>
          <a:ext cx="204916" cy="182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solidFill>
            <a:schemeClr val="accent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kern="1200"/>
        </a:p>
      </dsp:txBody>
      <dsp:txXfrm>
        <a:off x="1521141" y="524082"/>
        <a:ext cx="150264" cy="109304"/>
      </dsp:txXfrm>
    </dsp:sp>
    <dsp:sp modelId="{A47BA2D2-6CF5-48B5-8B28-D465A02C1353}">
      <dsp:nvSpPr>
        <dsp:cNvPr id="0" name=""/>
        <dsp:cNvSpPr/>
      </dsp:nvSpPr>
      <dsp:spPr>
        <a:xfrm>
          <a:off x="1711453" y="282595"/>
          <a:ext cx="1413799" cy="592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/>
            <a:t>METACOMMUNITY PROCESSES</a:t>
          </a:r>
        </a:p>
      </dsp:txBody>
      <dsp:txXfrm>
        <a:off x="1728800" y="299942"/>
        <a:ext cx="1379105" cy="557585"/>
      </dsp:txXfrm>
    </dsp:sp>
    <dsp:sp modelId="{AE65C7D2-36EF-433E-8BDA-5779C0C85C9E}">
      <dsp:nvSpPr>
        <dsp:cNvPr id="0" name=""/>
        <dsp:cNvSpPr/>
      </dsp:nvSpPr>
      <dsp:spPr>
        <a:xfrm flipH="1">
          <a:off x="3131531" y="478857"/>
          <a:ext cx="232896" cy="182172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kern="1200"/>
        </a:p>
      </dsp:txBody>
      <dsp:txXfrm>
        <a:off x="3186183" y="515291"/>
        <a:ext cx="178244" cy="109304"/>
      </dsp:txXfrm>
    </dsp:sp>
    <dsp:sp modelId="{85570499-6057-4A00-AFE0-7D6110DC2F89}">
      <dsp:nvSpPr>
        <dsp:cNvPr id="0" name=""/>
        <dsp:cNvSpPr/>
      </dsp:nvSpPr>
      <dsp:spPr>
        <a:xfrm>
          <a:off x="3419079" y="282595"/>
          <a:ext cx="1450439" cy="592279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905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/>
            <a:t>CONTROLLING FACTORS</a:t>
          </a:r>
        </a:p>
      </dsp:txBody>
      <dsp:txXfrm>
        <a:off x="3436426" y="299942"/>
        <a:ext cx="1415745" cy="5575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455F2-0761-4C99-B8C1-7CBB78971A21}">
      <dsp:nvSpPr>
        <dsp:cNvPr id="0" name=""/>
        <dsp:cNvSpPr/>
      </dsp:nvSpPr>
      <dsp:spPr>
        <a:xfrm>
          <a:off x="3827" y="282595"/>
          <a:ext cx="1413799" cy="592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/>
            <a:t>METACOMMUNITY COMPOSITION &amp; DIVERSITY</a:t>
          </a:r>
        </a:p>
      </dsp:txBody>
      <dsp:txXfrm>
        <a:off x="21174" y="299942"/>
        <a:ext cx="1379105" cy="557585"/>
      </dsp:txXfrm>
    </dsp:sp>
    <dsp:sp modelId="{ECE2E950-C430-48F7-B209-831C446A26F0}">
      <dsp:nvSpPr>
        <dsp:cNvPr id="0" name=""/>
        <dsp:cNvSpPr/>
      </dsp:nvSpPr>
      <dsp:spPr>
        <a:xfrm flipH="1">
          <a:off x="1466489" y="487648"/>
          <a:ext cx="204916" cy="182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solidFill>
            <a:schemeClr val="accent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kern="1200"/>
        </a:p>
      </dsp:txBody>
      <dsp:txXfrm>
        <a:off x="1521141" y="524082"/>
        <a:ext cx="150264" cy="109304"/>
      </dsp:txXfrm>
    </dsp:sp>
    <dsp:sp modelId="{A47BA2D2-6CF5-48B5-8B28-D465A02C1353}">
      <dsp:nvSpPr>
        <dsp:cNvPr id="0" name=""/>
        <dsp:cNvSpPr/>
      </dsp:nvSpPr>
      <dsp:spPr>
        <a:xfrm>
          <a:off x="1711453" y="282595"/>
          <a:ext cx="1413799" cy="592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/>
            <a:t>METACOMMUNITY PROCESSES</a:t>
          </a:r>
        </a:p>
      </dsp:txBody>
      <dsp:txXfrm>
        <a:off x="1728800" y="299942"/>
        <a:ext cx="1379105" cy="557585"/>
      </dsp:txXfrm>
    </dsp:sp>
    <dsp:sp modelId="{AE65C7D2-36EF-433E-8BDA-5779C0C85C9E}">
      <dsp:nvSpPr>
        <dsp:cNvPr id="0" name=""/>
        <dsp:cNvSpPr/>
      </dsp:nvSpPr>
      <dsp:spPr>
        <a:xfrm flipH="1">
          <a:off x="3131531" y="478857"/>
          <a:ext cx="232896" cy="182172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kern="1200"/>
        </a:p>
      </dsp:txBody>
      <dsp:txXfrm>
        <a:off x="3186183" y="515291"/>
        <a:ext cx="178244" cy="109304"/>
      </dsp:txXfrm>
    </dsp:sp>
    <dsp:sp modelId="{85570499-6057-4A00-AFE0-7D6110DC2F89}">
      <dsp:nvSpPr>
        <dsp:cNvPr id="0" name=""/>
        <dsp:cNvSpPr/>
      </dsp:nvSpPr>
      <dsp:spPr>
        <a:xfrm>
          <a:off x="3419079" y="282595"/>
          <a:ext cx="1450439" cy="592279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905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/>
            <a:t>CONTROLLING FACTORS</a:t>
          </a:r>
        </a:p>
      </dsp:txBody>
      <dsp:txXfrm>
        <a:off x="3436426" y="299942"/>
        <a:ext cx="1415745" cy="5575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455F2-0761-4C99-B8C1-7CBB78971A21}">
      <dsp:nvSpPr>
        <dsp:cNvPr id="0" name=""/>
        <dsp:cNvSpPr/>
      </dsp:nvSpPr>
      <dsp:spPr>
        <a:xfrm>
          <a:off x="3827" y="282595"/>
          <a:ext cx="1413799" cy="592279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/>
            <a:t>METACOMMUNITY COMPOSITION &amp; DIVERSITY</a:t>
          </a:r>
        </a:p>
      </dsp:txBody>
      <dsp:txXfrm>
        <a:off x="21174" y="299942"/>
        <a:ext cx="1379105" cy="557585"/>
      </dsp:txXfrm>
    </dsp:sp>
    <dsp:sp modelId="{ECE2E950-C430-48F7-B209-831C446A26F0}">
      <dsp:nvSpPr>
        <dsp:cNvPr id="0" name=""/>
        <dsp:cNvSpPr/>
      </dsp:nvSpPr>
      <dsp:spPr>
        <a:xfrm flipH="1">
          <a:off x="1466489" y="487648"/>
          <a:ext cx="204916" cy="182172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kern="1200"/>
        </a:p>
      </dsp:txBody>
      <dsp:txXfrm>
        <a:off x="1521141" y="524082"/>
        <a:ext cx="150264" cy="109304"/>
      </dsp:txXfrm>
    </dsp:sp>
    <dsp:sp modelId="{A47BA2D2-6CF5-48B5-8B28-D465A02C1353}">
      <dsp:nvSpPr>
        <dsp:cNvPr id="0" name=""/>
        <dsp:cNvSpPr/>
      </dsp:nvSpPr>
      <dsp:spPr>
        <a:xfrm>
          <a:off x="1711453" y="282595"/>
          <a:ext cx="1413799" cy="592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/>
            <a:t>METACOMMUNITY PROCESSES</a:t>
          </a:r>
        </a:p>
      </dsp:txBody>
      <dsp:txXfrm>
        <a:off x="1728800" y="299942"/>
        <a:ext cx="1379105" cy="557585"/>
      </dsp:txXfrm>
    </dsp:sp>
    <dsp:sp modelId="{AE65C7D2-36EF-433E-8BDA-5779C0C85C9E}">
      <dsp:nvSpPr>
        <dsp:cNvPr id="0" name=""/>
        <dsp:cNvSpPr/>
      </dsp:nvSpPr>
      <dsp:spPr>
        <a:xfrm flipH="1">
          <a:off x="3131531" y="478857"/>
          <a:ext cx="232896" cy="182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solidFill>
            <a:srgbClr val="00B0F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kern="1200"/>
        </a:p>
      </dsp:txBody>
      <dsp:txXfrm>
        <a:off x="3186183" y="515291"/>
        <a:ext cx="178244" cy="109304"/>
      </dsp:txXfrm>
    </dsp:sp>
    <dsp:sp modelId="{85570499-6057-4A00-AFE0-7D6110DC2F89}">
      <dsp:nvSpPr>
        <dsp:cNvPr id="0" name=""/>
        <dsp:cNvSpPr/>
      </dsp:nvSpPr>
      <dsp:spPr>
        <a:xfrm>
          <a:off x="3419079" y="282595"/>
          <a:ext cx="1450439" cy="592279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/>
            <a:t>CONTROLLING FACTORS</a:t>
          </a:r>
        </a:p>
      </dsp:txBody>
      <dsp:txXfrm>
        <a:off x="3436426" y="299942"/>
        <a:ext cx="1415745" cy="5575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455F2-0761-4C99-B8C1-7CBB78971A21}">
      <dsp:nvSpPr>
        <dsp:cNvPr id="0" name=""/>
        <dsp:cNvSpPr/>
      </dsp:nvSpPr>
      <dsp:spPr>
        <a:xfrm>
          <a:off x="3827" y="282595"/>
          <a:ext cx="1413799" cy="592279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/>
            <a:t>METACOMMUNITY COMPOSITION &amp; DIVERSITY</a:t>
          </a:r>
        </a:p>
      </dsp:txBody>
      <dsp:txXfrm>
        <a:off x="21174" y="299942"/>
        <a:ext cx="1379105" cy="557585"/>
      </dsp:txXfrm>
    </dsp:sp>
    <dsp:sp modelId="{ECE2E950-C430-48F7-B209-831C446A26F0}">
      <dsp:nvSpPr>
        <dsp:cNvPr id="0" name=""/>
        <dsp:cNvSpPr/>
      </dsp:nvSpPr>
      <dsp:spPr>
        <a:xfrm flipH="1">
          <a:off x="1466489" y="487648"/>
          <a:ext cx="204916" cy="182172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kern="1200"/>
        </a:p>
      </dsp:txBody>
      <dsp:txXfrm>
        <a:off x="1521141" y="524082"/>
        <a:ext cx="150264" cy="109304"/>
      </dsp:txXfrm>
    </dsp:sp>
    <dsp:sp modelId="{A47BA2D2-6CF5-48B5-8B28-D465A02C1353}">
      <dsp:nvSpPr>
        <dsp:cNvPr id="0" name=""/>
        <dsp:cNvSpPr/>
      </dsp:nvSpPr>
      <dsp:spPr>
        <a:xfrm>
          <a:off x="1711453" y="282595"/>
          <a:ext cx="1413799" cy="592279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/>
            <a:t>METACOMMUNITY PROCESSES</a:t>
          </a:r>
        </a:p>
      </dsp:txBody>
      <dsp:txXfrm>
        <a:off x="1728800" y="299942"/>
        <a:ext cx="1379105" cy="557585"/>
      </dsp:txXfrm>
    </dsp:sp>
    <dsp:sp modelId="{AE65C7D2-36EF-433E-8BDA-5779C0C85C9E}">
      <dsp:nvSpPr>
        <dsp:cNvPr id="0" name=""/>
        <dsp:cNvSpPr/>
      </dsp:nvSpPr>
      <dsp:spPr>
        <a:xfrm flipH="1">
          <a:off x="3131531" y="478857"/>
          <a:ext cx="232896" cy="182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solidFill>
            <a:srgbClr val="00B0F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kern="1200"/>
        </a:p>
      </dsp:txBody>
      <dsp:txXfrm>
        <a:off x="3186183" y="515291"/>
        <a:ext cx="178244" cy="109304"/>
      </dsp:txXfrm>
    </dsp:sp>
    <dsp:sp modelId="{85570499-6057-4A00-AFE0-7D6110DC2F89}">
      <dsp:nvSpPr>
        <dsp:cNvPr id="0" name=""/>
        <dsp:cNvSpPr/>
      </dsp:nvSpPr>
      <dsp:spPr>
        <a:xfrm>
          <a:off x="3419079" y="282595"/>
          <a:ext cx="1450439" cy="592279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/>
            <a:t>CONTROLLING FACTORS</a:t>
          </a:r>
        </a:p>
      </dsp:txBody>
      <dsp:txXfrm>
        <a:off x="3436426" y="299942"/>
        <a:ext cx="1415745" cy="5575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71B83-C417-4945-B808-DC8F31867224}">
      <dsp:nvSpPr>
        <dsp:cNvPr id="0" name=""/>
        <dsp:cNvSpPr/>
      </dsp:nvSpPr>
      <dsp:spPr>
        <a:xfrm>
          <a:off x="0" y="5895"/>
          <a:ext cx="10515600" cy="1398515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Drivers of community composition and diversity patterns are still disputed</a:t>
          </a:r>
          <a:r>
            <a:rPr lang="en-US" sz="2500" kern="1200">
              <a:latin typeface="Aptos Display" panose="02110004020202020204"/>
            </a:rPr>
            <a:t> (ex: diversity pattern of actively dispersing freshwater organisms).</a:t>
          </a:r>
          <a:r>
            <a:rPr lang="en-US" sz="2500" kern="1200"/>
            <a:t> </a:t>
          </a:r>
        </a:p>
      </dsp:txBody>
      <dsp:txXfrm>
        <a:off x="68270" y="74165"/>
        <a:ext cx="10379060" cy="1261975"/>
      </dsp:txXfrm>
    </dsp:sp>
    <dsp:sp modelId="{78826F8C-9DBF-42EB-B003-B2FFB42BC137}">
      <dsp:nvSpPr>
        <dsp:cNvPr id="0" name=""/>
        <dsp:cNvSpPr/>
      </dsp:nvSpPr>
      <dsp:spPr>
        <a:xfrm>
          <a:off x="0" y="1476411"/>
          <a:ext cx="10515600" cy="1398515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Few studies that sampled headwaters, intermediate branches and main rivers.</a:t>
          </a:r>
          <a:r>
            <a:rPr lang="en-US" sz="2500" kern="1200">
              <a:latin typeface="Aptos Display" panose="02110004020202020204"/>
            </a:rPr>
            <a:t> Need to extend these to </a:t>
          </a:r>
          <a:r>
            <a:rPr lang="en-US" sz="2500" kern="1200">
              <a:latin typeface="Calibri"/>
              <a:ea typeface="Calibri"/>
              <a:cs typeface="Calibri"/>
            </a:rPr>
            <a:t>further river networks (including tropical system and anthropogenic river alterations).</a:t>
          </a:r>
        </a:p>
      </dsp:txBody>
      <dsp:txXfrm>
        <a:off x="68270" y="1544681"/>
        <a:ext cx="10379060" cy="1261975"/>
      </dsp:txXfrm>
    </dsp:sp>
    <dsp:sp modelId="{F0E1D30E-CFA7-4DAB-92C6-196C88C8F418}">
      <dsp:nvSpPr>
        <dsp:cNvPr id="0" name=""/>
        <dsp:cNvSpPr/>
      </dsp:nvSpPr>
      <dsp:spPr>
        <a:xfrm>
          <a:off x="0" y="2946926"/>
          <a:ext cx="10515600" cy="1398515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alibri"/>
              <a:ea typeface="Calibri"/>
              <a:cs typeface="Calibri"/>
            </a:rPr>
            <a:t>Few studies about the effect of dendritic structure of habitats on invasion success.</a:t>
          </a:r>
          <a:endParaRPr lang="en-US" sz="2500" kern="1200"/>
        </a:p>
      </dsp:txBody>
      <dsp:txXfrm>
        <a:off x="68270" y="3015196"/>
        <a:ext cx="10379060" cy="12619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A4E6F-0666-42A5-9F06-B8AFCA01519D}">
      <dsp:nvSpPr>
        <dsp:cNvPr id="0" name=""/>
        <dsp:cNvSpPr/>
      </dsp:nvSpPr>
      <dsp:spPr>
        <a:xfrm>
          <a:off x="0" y="707288"/>
          <a:ext cx="10515600" cy="13057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F4AB8-BD6C-47FE-B2EB-F1D69505E3C0}">
      <dsp:nvSpPr>
        <dsp:cNvPr id="0" name=""/>
        <dsp:cNvSpPr/>
      </dsp:nvSpPr>
      <dsp:spPr>
        <a:xfrm>
          <a:off x="394993" y="1001085"/>
          <a:ext cx="718169" cy="7181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46820-1A4B-4290-9108-F60627A91E0A}">
      <dsp:nvSpPr>
        <dsp:cNvPr id="0" name=""/>
        <dsp:cNvSpPr/>
      </dsp:nvSpPr>
      <dsp:spPr>
        <a:xfrm>
          <a:off x="1508156" y="707288"/>
          <a:ext cx="9007443" cy="130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93" tIns="138193" rIns="138193" bIns="13819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solidFill>
                <a:schemeClr val="tx1"/>
              </a:solidFill>
              <a:latin typeface="Aptos Display" panose="02110004020202020204"/>
            </a:rPr>
            <a:t> Effect</a:t>
          </a:r>
          <a:r>
            <a:rPr lang="en-US" sz="2500" kern="1200">
              <a:solidFill>
                <a:schemeClr val="tx1"/>
              </a:solidFill>
            </a:rPr>
            <a:t> of different dispersal rates or dispersal directionalities on diversity and community composition. </a:t>
          </a:r>
          <a:endParaRPr lang="en-US" sz="2500" kern="1200">
            <a:solidFill>
              <a:schemeClr val="tx1"/>
            </a:solidFill>
            <a:latin typeface="Aptos Display" panose="02110004020202020204"/>
          </a:endParaRPr>
        </a:p>
      </dsp:txBody>
      <dsp:txXfrm>
        <a:off x="1508156" y="707288"/>
        <a:ext cx="9007443" cy="1305763"/>
      </dsp:txXfrm>
    </dsp:sp>
    <dsp:sp modelId="{2565195E-C6F3-4585-86B7-0A1E5460C6C2}">
      <dsp:nvSpPr>
        <dsp:cNvPr id="0" name=""/>
        <dsp:cNvSpPr/>
      </dsp:nvSpPr>
      <dsp:spPr>
        <a:xfrm>
          <a:off x="0" y="2339492"/>
          <a:ext cx="10515600" cy="13057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7BB7B-CE06-4EBC-9A6D-E163CBE5F0CA}">
      <dsp:nvSpPr>
        <dsp:cNvPr id="0" name=""/>
        <dsp:cNvSpPr/>
      </dsp:nvSpPr>
      <dsp:spPr>
        <a:xfrm>
          <a:off x="394993" y="2633289"/>
          <a:ext cx="718169" cy="71816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483481-0464-4C6F-9554-45399C367CE1}">
      <dsp:nvSpPr>
        <dsp:cNvPr id="0" name=""/>
        <dsp:cNvSpPr/>
      </dsp:nvSpPr>
      <dsp:spPr>
        <a:xfrm>
          <a:off x="1508156" y="2339492"/>
          <a:ext cx="9007443" cy="130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93" tIns="138193" rIns="138193" bIns="13819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alibri"/>
              <a:ea typeface="Calibri"/>
              <a:cs typeface="Calibri"/>
            </a:rPr>
            <a:t>Low local diversity, α, always complemented with high β diversity between headwaters ?</a:t>
          </a:r>
        </a:p>
      </dsp:txBody>
      <dsp:txXfrm>
        <a:off x="1508156" y="2339492"/>
        <a:ext cx="9007443" cy="1305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23:08:20.923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0 0 24575,'2'6'0,"1"-1"0,-1 1 0,1-1 0,0 1 0,0-1 0,0 0 0,1 0 0,0-1 0,0 1 0,7 5 0,-3 0 0,7 7 0,-5-7 0,-1 0 0,-1 1 0,0 0 0,0 0 0,11 24 0,16 25 0,-19-36 0,16 30 0,-3-9 0,-2 1 0,25 59 0,-40-79 0,27 42 0,-33-56 0,0 0 0,-1 0 0,5 16 0,4 7 0,-4-7 0,0 2 0,6 34 0,-9-32 0,19 52 0,-5-13 0,-8-22 0,27 119 0,-7-28 0,-12-31 0,-19-99 0,4 50 0,-3-1 0,-5 68 0,0-28 0,1-81 0,-1-1 0,0 1 0,-7 22 0,3-19 0,-3 36 0,8-46 0,-1 0 0,-1 0 0,0 0 0,-1 0 0,0-1 0,-5 11 0,-11 29 0,13-30 0,-20 38 0,-6 16 0,13-23 0,13-35 0,0 1 0,2-1 0,-4 18 0,9-33 0,0-1 0,0 0 0,0 1 0,0-1 0,0 1 0,0-1 0,0 0 0,0 1 0,0-1 0,0 1 0,0-1 0,-1 0 0,1 1 0,0-1 0,0 1 0,0-1 0,0 0 0,-1 1 0,1-1 0,0 0 0,0 1 0,-1-1 0,1 0 0,0 0 0,-1 1 0,1-1 0,0 0 0,-1 0 0,1 1 0,0-1 0,-1 0 0,1 0 0,0 0 0,-1 0 0,1 0 0,-1 1 0,1-1 0,-1 0 0,-12-13 0,-6-24 0,11 14 0,-2-7 0,-2-1 0,-19-35 0,16 45 0,-4-8 0,15 20-148,0 1 0,-1 0 0,-11-14 0,12 16-625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23:08:23.010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1 101 24575,'17'-2'0,"0"0"0,0-2 0,0 0 0,0 0 0,-1-2 0,0 0 0,19-10 0,48-17 0,-30 10-1365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23:08:37.146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1990 0 24575,'-5'1'0,"0"0"0,0 1 0,0-1 0,0 1 0,1 0 0,-1 1 0,1-1 0,-6 5 0,-12 5 0,-133 44 0,69-23 0,60-22 0,0 2 0,-37 23 0,-78 49 0,71-39 0,-4 1 0,-27 16 0,101-63 0,-24 16 0,4-3 0,0 0 0,2 1 0,-20 19 0,-12 7 0,38-32 0,-12 10 0,2 2 0,-1 0 0,2 2 0,1 0 0,1 1 0,1 1 0,-26 45 0,-26 34 0,60-85 0,-2 0 0,0-1 0,-18 19 0,-38 48 0,33-38 0,21-26 0,-18 34 0,3-5 0,-133 165 0,125-164 0,28-38 0,1 1 0,-2-1 0,1-1 0,-21 18 0,-9 12 0,15-15 0,12-13 0,-14 12 0,2 1 0,-36 50 0,60-76 0,0 0 0,0 0 0,0 0 0,0 0 0,0 0 0,0 0 0,0 0 0,0 0 0,0 1 0,0-1 0,0 0 0,-1 0 0,1 0 0,0 0 0,0 0 0,0 0 0,0 0 0,0 0 0,0 0 0,0 0 0,0 0 0,0 0 0,0 0 0,0 0 0,0 0 0,0 0 0,-1 0 0,1 1 0,0-1 0,0 0 0,0 0 0,0 0 0,0 0 0,0 0 0,0 0 0,0 0 0,0 0 0,0 0 0,-1 0 0,1 0 0,0-1 0,0 1 0,0 0 0,0 0 0,0 0 0,0 0 0,0 0 0,0 0 0,0 0 0,0 0 0,0 0 0,-1 0 0,1 0 0,0 0 0,0 0 0,0 0 0,0 0 0,0 0 0,0 0 0,0-1 0,0 1 0,0 0 0,0 0 0,0 0 0,0 0 0,-2-11 0,1-25 0,1 19 0,-2 1 0,-1 0 0,-8-28 0,7 33-227,0-1-1,1 0 1,0 0-1,0 0 1,0-22-1,3 28-6598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9T23:08:39.043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 7 24575,'99'-7'0,"127"7"-1365,-220 0-5461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0T00:10:30.044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2270 0 24575,'-2'1'0,"0"-1"0,1 1 0,-1-1 0,0 1 0,0 0 0,1 0 0,-1 0 0,0 0 0,1 0 0,-1 0 0,1 0 0,-1 0 0,1 1 0,-1-1 0,1 0 0,0 1 0,0-1 0,0 1 0,0 0 0,0-1 0,-1 4 0,-18 42 0,18-40 0,-5 12 0,-5 13 0,1 0 0,-11 58 0,22-86 0,-2 0 0,1 0 0,0 0 0,-1 0 0,0 0 0,0-1 0,0 1 0,0 0 0,0-1 0,-1 0 0,0 1 0,0-1 0,-5 5 0,-7 3 0,1 0 0,-17 9 0,-18 14 0,41-27 0,-1 1 0,1 0 0,1 0 0,-10 14 0,14-17 0,0 0 0,1 0 0,0 0 0,-1 0 0,2 1 0,-1-1 0,1 1 0,0 0 0,0-1 0,0 10 0,0-9 0,1 0 0,0 0 0,0 1 0,1-1 0,0 0 0,0 0 0,4 11 0,-4-14 0,1 0 0,-1 0 0,1 0 0,0 0 0,0 0 0,1 0 0,-1-1 0,0 1 0,1-1 0,0 0 0,0 1 0,-1-1 0,1 0 0,0-1 0,5 3 0,-2 0 0,0 0 0,0 0 0,-1 1 0,1 0 0,-1 0 0,0 0 0,0 0 0,-1 1 0,7 10 0,30 61 0,-30-50 0,-2 1 0,-1-1 0,8 45 0,-3-11 0,8 66 0,-16-89 0,-1 1 0,-1-1 0,-6 71 0,1-23 0,2-68 0,1 5 0,-6 44 0,3-59 0,0 0 0,0 0 0,0 0 0,-1 0 0,-1 0 0,1 0 0,-1-1 0,-8 12 0,-19 27 0,17-23 0,-30 35 0,39-53 0,0-1 0,0 0 0,0-1 0,0 1 0,-1-1 0,-9 4 0,-24 15 0,19-7 0,-1-1 0,-26 13 0,28-17 0,1 1 0,0 1 0,-31 25 0,39-28 0,-1-1 0,0 0 0,-20 10 0,-3 3 0,31-18 0,-1 0 0,1 1 0,0 0 0,1-1 0,-1 1 0,1 0 0,-1 1 0,1-1 0,0 0 0,1 1 0,-1-1 0,1 1 0,0-1 0,0 1 0,0 0 0,0 6 0,-11 37 0,-16 34 0,25-68 0,-1 0 0,-1-1 0,0 1 0,0-1 0,-1 0 0,-1 0 0,0-1 0,-1 0 0,-17 20 0,17-22 0,1 1 0,-1 1 0,2 0 0,0-1 0,0 2 0,1-1 0,-4 15 0,-5 11 0,3-12 0,-1-1 0,-1 0 0,-30 41 0,34-53 0,1 0 0,-8 20 0,10-22 0,1 1 0,-2-1 0,1 0 0,-10 10 0,7-10 0,1 1 0,-11 21 0,12-21 0,0 0 0,0-1 0,-12 14 0,-4 2 0,16-17 0,-1-1 0,0-1 0,-12 11 0,11-11 0,4-5 0,0 1 0,0 0 0,0 0 0,1 0 0,0 1 0,-1-1 0,2 1 0,-1 0 0,0 0 0,1 1 0,-5 10 0,5-8 0,-1-1 0,0 0 0,-1 0 0,1 0 0,-1 0 0,-1-1 0,1 0 0,-1 0 0,0 0 0,-9 6 0,7-6 0,1 0 0,0 1 0,0 0 0,0 0 0,1 1 0,0 0 0,-5 9 0,5-4 0,1 0 0,1 0 0,-4 14 0,-7 25 0,10-42 0,-1 0 0,0 0 0,0 0 0,-1-1 0,-9 10 0,8-11 0,1 1 0,0 0 0,1 1 0,0-1 0,-7 17 0,6-11 0,0 0 0,-19 27 0,20-34 0,0 0 0,1 1 0,0 0 0,0 0 0,1 0 0,0 0 0,1 1 0,0-1 0,0 1 0,-1 14 0,1 42 0,8 81 0,-4-138 0,1 1 0,1-1 0,-1 0 0,2 0 0,4 11 0,-4-11 0,0 0 0,-1 1 0,0-1 0,3 16 0,4 30 0,-6-38 0,4 37 0,3 16 0,-7-50 0,-1-1 0,1 20 0,-5 363 0,0-390 0,-1 0 0,0 0 0,-1-1 0,0 1 0,0-1 0,-2 0 0,1 0 0,-1 0 0,-9 13 0,7-12 0,0 1 0,2-1 0,-1 1 0,1 0 0,1 0 0,-3 19 0,4-15 0,-1 0 0,0-1 0,-1 0 0,0 0 0,-2 0 0,0 0 0,0-1 0,-17 23 0,-20 11 0,35-40 0,-1 0 0,2 1 0,-1 0 0,-9 15 0,14-19 0,0 0 0,0 0 0,-1-1 0,-9 9 0,9-10 0,1 0 0,0 1 0,0-1 0,0 1 0,0-1 0,1 1 0,-5 10 0,-2 5 0,-1-1 0,-18 27 0,-8 12 0,11-18 0,20-32 0,0 0 0,0 1 0,1 0 0,1 0 0,-7 17 0,-21 54 0,3-11 0,23-54 0,0-1 0,-2 0 0,-11 19 0,9-19 0,2 1 0,-11 24 0,17-33 0,0-1 0,0 0 0,0 0 0,-1 0 0,0 0 0,0 0 0,0 0 0,-5 4 0,7-7 0,-1-1 0,0 0 0,1 0 0,-1 0 0,0 0 0,0 0 0,0-1 0,0 1 0,0 0 0,0-1 0,0 0 0,0 1 0,0-1 0,0 0 0,0 0 0,0 0 0,0 0 0,0 0 0,0-1 0,0 1 0,0-1 0,1 1 0,-1-1 0,0 0 0,0 1 0,-2-3 0,-1 1 0,-1-2 0,1 1 0,0 0 0,1-1 0,-1 0 0,1 0 0,-1-1 0,1 1 0,0-1 0,1 0 0,-1 0 0,1 0 0,0 0 0,-2-7 0,2 6 0,-1 0 0,1 0 0,-1 0 0,0 0 0,0 0 0,-1 1 0,0 0 0,0 0 0,0 0 0,0 1 0,-7-5 0,-25-14 0,30 17 0,25 15 0,0 2 0,28 22 0,-37-25 0,0 0 0,0-1 0,1 0 0,0-1 0,0 0 0,1-1 0,0 0 0,-1 0 0,23 5 0,-28-10 0,0 0 0,0-1 0,0 0 0,0 0 0,0 0 0,0 0 0,0-1 0,-1 0 0,1 0 0,0 0 0,-1 0 0,0-1 0,5-3 0,-2 2 0,0 0 0,0 0 0,0 1 0,14-5 0,14-3 0,57-25 0,-64 24 0,-22 10-97,5-2-157,0-1 1,0 0-1,-1-1 0,15-10 1,-13 5-6573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0T00:11:33.618"/>
    </inkml:context>
    <inkml:brush xml:id="br0">
      <inkml:brushProperty name="width" value="0.035" units="cm"/>
      <inkml:brushProperty name="height" value="0.035" units="cm"/>
      <inkml:brushProperty name="color" value="#F6630D"/>
    </inkml:brush>
  </inkml:definitions>
  <inkml:trace contextRef="#ctx0" brushRef="#br0">4172 7539 24575,'404'0'0,"-397"0"0,0-1 0,0 0 0,0 0 0,-1 0 0,1-1 0,0 0 0,0-1 0,-1 1 0,0-1 0,11-7 0,3-3 0,33-31 0,-34 28 0,30-21 0,-43 33 0,1-1 0,-1 0 0,0-1 0,-1 1 0,1-1 0,-1 0 0,0-1 0,-1 1 0,1-1 0,3-9 0,4-4 0,-6 13 0,0 0 0,1 1 0,-1 0 0,2 0 0,-1 0 0,0 1 0,1 0 0,0 0 0,12-5 0,17-10 0,-26 12 0,8-4 0,0-1 0,-1 0 0,0-2 0,-1 0 0,19-21 0,104-104 0,-20 23 0,-4 10 0,-85 81 0,0-2 0,-2 0 0,28-37 0,-54 62 0,65-89 0,99-100 0,-90 111 0,-67 70 0,-1 0 0,0 0 0,-1-1 0,14-25 0,-14 23 0,0 1 0,1 0 0,20-23 0,98-91 0,-80 73 0,-36 40 0,0 0 0,20-17 0,-3 6 0,2 1 0,0 1 0,46-25 0,-64 41 0,-1-1 0,0 0 0,0 0 0,10-12 0,22-16 0,-13 13 0,29-29 0,22-19 0,-53 48 0,-1-2 0,47-54 0,-9 7 0,7-14 0,-8 8 0,-35 46 0,-2-2 0,-1-1 0,-2-1 0,-2-2 0,29-62 0,40-69 0,-69 111 0,-3 1 0,-2-2 0,11-71 0,23-83 0,-40 169 0,-2-1 0,-2 1 0,2-55 0,-6 62 0,6-130 0,-16-225 0,-51-166 0,10 124 0,33 144 0,12 155 0,-39-227 0,19 210 0,5 34 0,-5 2 0,-5 0 0,-47-121 0,65 209 0,4 9 0,-18-35 0,21 48 0,-1 1 0,1-1 0,-1 1 0,0 0 0,0 0 0,-1 0 0,0 1 0,0 0 0,0 0 0,-6-4 0,-63-36 0,-142-93 0,192 119 0,10 7 0,-1 0 0,0 1 0,-1 1 0,-27-12 0,30 15 0,0 0 0,1 0 0,0-1 0,0-1 0,0 0 0,1 0 0,0-1 0,-9-11 0,6 8 0,-1 0 0,0 1 0,-1 1 0,-28-14 0,29 16 0,-1 0 0,2-1 0,-1-1 0,1 0 0,-24-24 0,29 27 0,0 0 0,0 1 0,-1 0 0,1 0 0,-1 1 0,-1 1 0,1-1 0,-1 2 0,1-1 0,-16-1 0,-6-5 0,12 6 0,1 0 0,-1 1 0,0 0 0,-30 2 0,26 1 0,1-2 0,-41-7 0,34 3 0,1-2 0,-54-23 0,68 25 0,-1 0 0,1 1 0,-1 1 0,-1 1 0,1 0 0,-24-1 0,-105 5 0,62 2 0,43-3 0,-154 7 0,167-4 0,-1 2 0,1 0 0,-1 2 0,-51 21 0,-225 96 0,186-68 0,-117 78 0,156-87 0,21-15 0,20-11 0,-43 31 0,-26 22 0,63-47 0,2 2 0,2 2 0,-48 46 0,-29 27 0,89-82 0,1 1 0,0 1 0,2 2 0,-32 41 0,28-30 0,-2-1 0,-1-1 0,-2-2 0,-66 51 0,-167 112 0,164-126 0,-41 31 0,67-40 0,-70 61 0,75-59 0,-23 20 0,65-56 0,-1-1 0,-58 35 0,-23 18 0,37-21 0,-38 34 0,99-81 0,-1 0 0,0 0 0,-1-1 0,-20 9 0,15-8 0,-32 22 0,-184 124 0,112-77 0,100-61 0,0 1 0,1 2 0,-32 37 0,-24 22 0,38-46 0,22-20 0,-27 28 0,-88 113 0,114-129 0,-19 19 0,-74 101 0,80-99 0,-22 35 0,38-53 0,-29 35 0,30-43 0,1-1 0,2 2 0,-18 34 0,-7 15 0,27-52 0,1 0 0,-15 41 0,12-21 0,3-8 0,1 0 0,-6 34 0,12-46 0,-1-2 0,-1 1 0,-11 24 0,-10 30 0,7-14 0,13-40 0,0 1 0,-4 25 0,8-30 0,-5 34 0,-5 88 0,12-109 0,-2 0 0,0 0 0,-13 44 0,-32 80 0,18-63 0,3-19 0,18-50 0,1 1 0,1 0 0,-6 27 0,5 3 0,4-20 0,-12 47 0,-14 9 0,19-59 0,2 0 0,0 0 0,2 1 0,1 0 0,1 0 0,0 33 0,4 4 0,4 80 0,-1-134 0,0 1 0,2-1 0,-1-1 0,9 19 0,5 18 0,31 100 0,-29-104 0,42 70 0,-34-67 0,-6-4 0,-17-33 0,1 1 0,0 0 0,1-1 0,13 17 0,13 10 0,2-1 0,1-2 0,2-2 0,53 37 0,-40-30 0,-37-28 0,0-1 0,1 0 0,0 0 0,0-2 0,21 10 0,-21-12 0,0 1 0,-1 1 0,0 0 0,13 10 0,-12-8 0,1 0 0,24 12 0,-36-21 0,44 21 0,0-1 0,2-3 0,80 19 0,29-6 0,-101-15 0,-38-10 0,0 0 0,1-2 0,0 0 0,26 1 0,-42-5 0,33 0 0,70 11 0,-64-6 0,1-1 0,-1-2 0,45-5 0,66 4 0,-138 1 0,0 2 0,0 0 0,0 0 0,-1 2 0,0 0 0,0 0 0,23 15 0,-24-12 0,1-1 0,0-1 0,1-1 0,0 0 0,0-1 0,29 6 0,71 12 0,-21-3 0,-80-17 0,0 1 0,-1 0 0,15 7 0,26 8 0,11 1 0,15 3 0,-67-19 0,1 0 0,-1 1 0,0 1 0,0 0 0,-1 1 0,22 15 0,-16-10 0,35 16 0,6-6 0,-46-18 0,0 1 0,0 0 0,-1 0 0,1 2 0,-2-1 0,1 2 0,-1 0 0,0 0 0,14 14 0,-19-16 0,1 0 0,0-1 0,0 1 0,0-1 0,1-1 0,-1 0 0,1 0 0,10 3 0,26 12 0,-33-14 0,0 0 0,0-1 0,0-1 0,0 0 0,14 2 0,-17-4 0,0 0 0,0 1 0,-1 0 0,1 0 0,0 1 0,-1 1 0,1-1 0,-1 1 0,0 0 0,-1 1 0,13 9 0,-8-3-1365,-1-2-5461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17:00:59.6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10341 9231 16383 0 0,'0'2'0'0'0,"0"4"0"0"0,0 2 0 0 0,0 3 0 0 0,-2 0 0 0 0,-1-5 0 0 0,-3-3 0 0 0,-2-5 0 0 0,-2-2 0 0 0,-3 0 0 0 0,2-2 0 0 0,0 0 0 0 0,2-1 0 0 0,0 0 0 0 0,-1 2 0 0 0,-1 1 0 0 0,-1 2 0 0 0,-1 1 0 0 0,2 3 0 0 0,2 3 0 0 0,4 4 0 0 0,1 3 0 0 0,3 1 0 0 0,1 1 0 0 0,2-2 0 0 0,2 0 0 0 0,2 0 0 0 0,0 0 0 0 0,2-1 0 0 0,1-4 0 0 0,2-2 0 0 0,2-2 0 0 0,0-1 0 0 0,2-2 0 0 0,-1 0 0 0 0,-2-3 0 0 0,-3-4 0 0 0,-3-2 0 0 0,-3-2 0 0 0,1-2 0 0 0,-1-1 0 0 0,0-1 0 0 0,-1 0 0 0 0,-1 0 0 0 0,-3 3 0 0 0,-3 3 0 0 0,-4 3 0 0 0,-2 3 0 0 0,-2 2 0 0 0,-1 1 0 0 0,1 2 0 0 0,4 5 0 0 0,3 2 0 0 0,2 3 0 0 0,3 1 0 0 0,0 1 0 0 0,1 1 0 0 0,1 0 0 0 0,0 0 0 0 0,-1-1 0 0 0,3 1 0 0 0,3-3 0 0 0,3-3 0 0 0,2-4 0 0 0,2-2 0 0 0,-2-4 0 0 0,-2-4 0 0 0,-3-4 0 0 0,-2-3 0 0 0,-2-2 0 0 0,-2 0 0 0 0,0-1 0 0 0,0 0 0 0 0,-1 0 0 0 0,1 0 0 0 0,-1 0 0 0 0,1 1 0 0 0,-2 2 0 0 0,-4 3 0 0 0,-3 4 0 0 0,-2 2 0 0 0,-2 2 0 0 0,-1 0 0 0 0,-1 2 0 0 0,3 2 0 0 0,3 3 0 0 0,3 3 0 0 0,2 3 0 0 0,3 1 0 0 0,1 1 0 0 0,0 1 0 0 0,1 0 0 0 0,-1-1 0 0 0,1 1 0 0 0,2 0 0 0 0,0-1 0 0 0,0 0 0 0 0,0 1 0 0 0,1-3 0 0 0,0-1 0 0 0,0 0 0 0 0,1-2 0 0 0,2-2 0 0 0,3-3 0 0 0,2-1 0 0 0,1-2 0 0 0,0-1 0 0 0,2 0 0 0 0,0-1 0 0 0,-1 1 0 0 0,1-1 0 0 0,-3-2 0 0 0,-1 0 0 0 0,0-3 0 0 0,-1-2 0 0 0,-1 0 0 0 0,-1-1 0 0 0,-3-1 0 0 0,1 1 0 0 0,-1-1 0 0 0,1-1 0 0 0,0 0 0 0 0,-1-2 0 0 0,-2 0 0 0 0,-1-1 0 0 0,-1 0 0 0 0,-3 2 0 0 0,-1 0 0 0 0,-1 1 0 0 0,-1 2 0 0 0,0-1 0 0 0,-2 3 0 0 0,-2-1 0 0 0,1-2 0 0 0,-1 2 0 0 0,-1-1 0 0 0,-2 0 0 0 0,2-3 0 0 0,-1 2 0 0 0,0 3 0 0 0,0 1 0 0 0,-2 3 0 0 0,-1 2 0 0 0,1 0 0 0 0,-2 1 0 0 0,1 1 0 0 0,0-1 0 0 0,-1 3 0 0 0,3 3 0 0 0,1 1 0 0 0,0 1 0 0 0,2 2 0 0 0,2 1 0 0 0,0 2 0 0 0,1 1 0 0 0,2 0 0 0 0,2 0 0 0 0,0 1 0 0 0,2 0 0 0 0,0-1 0 0 0,0 0 0 0 0,0 1 0 0 0,0-1 0 0 0,1 0 0 0 0,-1 0 0 0 0,0 1 0 0 0,0-1 0 0 0,0 0 0 0 0,0 0 0 0 0,2-2 0 0 0,2-1 0 0 0,1-2 0 0 0,1-1 0 0 0,-2 2 0 0 0,2-2 0 0 0,2-2 0 0 0,0 1 0 0 0,1-2 0 0 0,1 2 0 0 0,1-1 0 0 0,2-1 0 0 0,0-2 0 0 0,1-1 0 0 0,0-1 0 0 0,1-1 0 0 0,-1 0 0 0 0,1 0 0 0 0,-1 0 0 0 0,1-1 0 0 0,-1 1 0 0 0,-2-2 0 0 0,-1-2 0 0 0,0 1 0 0 0,1 1 0 0 0,-2-3 0 0 0,-3-1 0 0 0,0-1 0 0 0,2-1 0 0 0,-2-2 0 0 0,2-2 0 0 0,0 2 0 0 0,2 0 0 0 0,-1-1 0 0 0,-2-1 0 0 0,-3-1 0 0 0,-2 0 0 0 0,-1-1 0 0 0,-2 0 0 0 0,0-1 0 0 0,0 1 0 0 0,-1-1 0 0 0,1 1 0 0 0,-1 0 0 0 0,1 0 0 0 0,-2 2 0 0 0,-2 1 0 0 0,1 0 0 0 0,-2 1 0 0 0,-2 1 0 0 0,0-1 0 0 0,-2 1 0 0 0,1 0 0 0 0,3-1 0 0 0,-2 1 0 0 0,-1 0 0 0 0,-2 1 0 0 0,1 0 0 0 0,-1-1 0 0 0,0 1 0 0 0,-2 1 0 0 0,2 0 0 0 0,0 1 0 0 0,-1 2 0 0 0,-1 1 0 0 0,-1 1 0 0 0,0 2 0 0 0,-1 0 0 0 0,0 0 0 0 0,0 0 0 0 0,-1 0 0 0 0,1 1 0 0 0,-1-1 0 0 0,1 0 0 0 0,0 2 0 0 0,2 4 0 0 0,1 0 0 0 0,0 2 0 0 0,-1 2 0 0 0,0-1 0 0 0,1 1 0 0 0,3 0 0 0 0,3 2 0 0 0,-1-1 0 0 0,-1-4 0 0 0,1 1 0 0 0,0 1 0 0 0,3 1 0 0 0,-2-1 0 0 0,1 1 0 0 0,0 0 0 0 0,-1-1 0 0 0,0 1 0 0 0,2 0 0 0 0,0 1 0 0 0,1 2 0 0 0,1 0 0 0 0,3-1 0 0 0,4-4 0 0 0,3-2 0 0 0,0 0 0 0 0,-2 1 0 0 0,1 2 0 0 0,1-1 0 0 0,2-1 0 0 0,1 0 0 0 0,1-1 0 0 0,1-1 0 0 0,0-2 0 0 0,0-1 0 0 0,1-2 0 0 0,-1 1 0 0 0,-2-4 0 0 0,-1 0 0 0 0,-2-3 0 0 0,0 0 0 0 0,-2-2 0 0 0,0 1 0 0 0,0 0 0 0 0,0 0 0 0 0,-1-1 0 0 0,1 1 0 0 0,0-1 0 0 0,-2-1 0 0 0,1-2 0 0 0,-1-1 0 0 0,2 1 0 0 0,1 3 0 0 0,2 2 0 0 0,2 3 0 0 0,2 1 0 0 0,-1 2 0 0 0,-1 3 0 0 0,-3 3 0 0 0,-3 3 0 0 0,-5 0 0 0 0,-2 1 0 0 0,-5 1 0 0 0,-2-1 0 0 0,-3-2 0 0 0,-2-3 0 0 0,-3 0 0 0 0,0 2 0 0 0,2 2 0 0 0,-1 0 0 0 0,1-2 0 0 0,0-2 0 0 0,3 0 0 0 0,0 0 0 0 0,0-2 0 0 0,-1 0 0 0 0,0-2 0 0 0,-1 0 0 0 0,-1-1 0 0 0,0 0 0 0 0,0 0 0 0 0,0 0 0 0 0,2-3 0 0 0,3-3 0 0 0,4-2 0 0 0,-1-1 0 0 0,1-1 0 0 0,2-1 0 0 0,1-1 0 0 0,1-1 0 0 0,0-1 0 0 0,1 0 0 0 0,1 0 0 0 0,-1-1 0 0 0,0 1 0 0 0,0-1 0 0 0,0 1 0 0 0,0 5 0 0 0,0 6 0 0 0,1 6 0 0 0,-1 5 0 0 0,0 3 0 0 0,0 3 0 0 0,-1 1 0 0 0,1 1 0 0 0,0-1 0 0 0,0 0 0 0 0,0 0 0 0 0,0 0 0 0 0,0 0 0 0 0,3-4 0 0 0,3-2 0 0 0,2-3 0 0 0,3-3 0 0 0,2-2 0 0 0,1-1 0 0 0,1-1 0 0 0,0 1 0 0 0,0-1 0 0 0,-1 1 0 0 0,-2-3 0 0 0,-3-3 0 0 0,-3-3 0 0 0,-3-2 0 0 0,-2-2 0 0 0,-1-1 0 0 0,0 0 0 0 0,-3 1 0 0 0,-3 4 0 0 0,-1 1 0 0 0,1-2 0 0 0,-1 3 0 0 0,-1 1 0 0 0,-3 2 0 0 0,-1 2 0 0 0,-1 1 0 0 0,-1 0 0 0 0,0 2 0 0 0,-1 1 0 0 0,1 2 0 0 0,-1 2 0 0 0,3 2 0 0 0,3 3 0 0 0,4 1 0 0 0,2 2 0 0 0,1 0 0 0 0,2 0 0 0 0,1 1 0 0 0,2-3 0 0 0,0 0 0 0 0,1-1 0 0 0,1 1 0 0 0,3-2 0 0 0,-1 0 0 0 0,0 1 0 0 0,-1-2 0 0 0,3-2 0 0 0,1-3 0 0 0,2-1 0 0 0,1-2 0 0 0,1-1 0 0 0,0 0 0 0 0,-2-3 0 0 0,-3-3 0 0 0,-3-3 0 0 0,-3-3 0 0 0,-1-1 0 0 0,-2-1 0 0 0,0 0 0 0 0,-1-1 0 0 0,0 0 0 0 0,-2 3 0 0 0,0 0 0 0 0,0 1 0 0 0,0-1 0 0 0,1 0 0 0 0,1-2 0 0 0,-2 3 0 0 0,-3 3 0 0 0,0 0 0 0 0,1-1 0 0 0,-2-1 0 0 0,-1 1 0 0 0,-3 2 0 0 0,0 2 0 0 0,0 5 0 0 0,0 4 0 0 0,2 4 0 0 0,3 4 0 0 0,-1 1 0 0 0,2 1 0 0 0,-2-1 0 0 0,2-1 0 0 0,-2-3 0 0 0,0 1 0 0 0,2-1 0 0 0,2 2 0 0 0,1 1 0 0 0,1 1 0 0 0,1 1 0 0 0,0 0 0 0 0,2-2 0 0 0,2-1 0 0 0,1-2 0 0 0,1 0 0 0 0,-1 0 0 0 0,1-1 0 0 0,2-1 0 0 0,2-3 0 0 0,2-2 0 0 0,1 0 0 0 0,1-2 0 0 0,0 0 0 0 0,1-1 0 0 0,0 1 0 0 0,-1 0 0 0 0,1-1 0 0 0,-1 1 0 0 0,-2-2 0 0 0,-1-2 0 0 0,0 1 0 0 0,-2-2 0 0 0,-2-2 0 0 0,0 0 0 0 0,-1-2 0 0 0,0 1 0 0 0,3 3 0 0 0,-2-2 0 0 0,-1-1 0 0 0,1 1 0 0 0,-1 1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17:00:59.6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1683 5879 16383 0 0,'0'0'0'0'0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1-25T17:00:59.6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16097 11869 16383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F51C9-27C9-4DF1-915A-10EA1DBD550B}" type="datetimeFigureOut">
              <a:t>26/11/2024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63930-FB67-4687-9BAF-3CC046324CC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1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review --&gt; theoretical models </a:t>
            </a:r>
            <a:r>
              <a:rPr lang="en-US" dirty="0"/>
              <a:t>suggesting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the </a:t>
            </a:r>
            <a:r>
              <a:rPr lang="en-US"/>
              <a:t>specific structure of the river network directly affects diversity patterns</a:t>
            </a:r>
            <a:endParaRPr lang="en-US" dirty="0"/>
          </a:p>
          <a:p>
            <a:endParaRPr lang="en-US"/>
          </a:p>
          <a:p>
            <a:r>
              <a:rPr lang="en-US"/>
              <a:t>--&gt; appropriate measures can be used to apply these models to river conservation and restoration (life forest ,grassland)</a:t>
            </a:r>
            <a:endParaRPr lang="fr-FR"/>
          </a:p>
          <a:p>
            <a:endParaRPr lang="en-US"/>
          </a:p>
          <a:p>
            <a:r>
              <a:rPr lang="en-US"/>
              <a:t>--&gt; knowledge gaps and future directions for research on this topic</a:t>
            </a:r>
            <a:endParaRPr lang="fr-FR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63930-FB67-4687-9BAF-3CC046324CC3}" type="slidenum">
              <a:rPr lang="fr-FR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537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fr-CH"/>
              <a:t>Identification of patches and </a:t>
            </a:r>
            <a:r>
              <a:rPr lang="fr-CH" err="1"/>
              <a:t>communities</a:t>
            </a:r>
            <a:r>
              <a:rPr lang="fr-CH"/>
              <a:t> </a:t>
            </a:r>
            <a:r>
              <a:rPr lang="fr-CH" err="1"/>
              <a:t>that</a:t>
            </a:r>
            <a:r>
              <a:rPr lang="fr-CH"/>
              <a:t> are central </a:t>
            </a:r>
            <a:r>
              <a:rPr lang="fr-CH" err="1"/>
              <a:t>is</a:t>
            </a:r>
            <a:r>
              <a:rPr lang="fr-CH"/>
              <a:t> important. </a:t>
            </a:r>
            <a:endParaRPr lang="fr-FR"/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fr-CH"/>
              <a:t>Central patches can </a:t>
            </a:r>
            <a:r>
              <a:rPr lang="fr-CH" err="1"/>
              <a:t>be</a:t>
            </a:r>
            <a:r>
              <a:rPr lang="fr-CH"/>
              <a:t> </a:t>
            </a:r>
            <a:r>
              <a:rPr lang="fr-CH" err="1"/>
              <a:t>managed</a:t>
            </a:r>
            <a:r>
              <a:rPr lang="fr-CH"/>
              <a:t> to </a:t>
            </a:r>
            <a:r>
              <a:rPr lang="fr-CH" err="1"/>
              <a:t>be</a:t>
            </a:r>
            <a:r>
              <a:rPr lang="fr-CH"/>
              <a:t> a </a:t>
            </a:r>
            <a:r>
              <a:rPr lang="fr-CH" err="1"/>
              <a:t>stepping</a:t>
            </a:r>
            <a:r>
              <a:rPr lang="fr-CH"/>
              <a:t> stone (passage), and </a:t>
            </a:r>
            <a:r>
              <a:rPr lang="fr-CH" err="1"/>
              <a:t>allow</a:t>
            </a:r>
            <a:r>
              <a:rPr lang="fr-CH"/>
              <a:t> fast </a:t>
            </a:r>
            <a:r>
              <a:rPr lang="fr-CH" err="1"/>
              <a:t>colonization</a:t>
            </a:r>
            <a:r>
              <a:rPr lang="fr-CH"/>
              <a:t> </a:t>
            </a:r>
            <a:r>
              <a:rPr lang="fr-CH" err="1"/>
              <a:t>after</a:t>
            </a:r>
            <a:r>
              <a:rPr lang="fr-CH"/>
              <a:t> </a:t>
            </a:r>
            <a:r>
              <a:rPr lang="fr-CH" err="1"/>
              <a:t>retauration</a:t>
            </a:r>
            <a:r>
              <a:rPr lang="fr-CH"/>
              <a:t>.</a:t>
            </a:r>
            <a:endParaRPr lang="fr-FR"/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n-US"/>
              <a:t>Patch with </a:t>
            </a:r>
            <a:r>
              <a:rPr lang="en-US" b="1"/>
              <a:t>high centrality </a:t>
            </a:r>
            <a:r>
              <a:rPr lang="en-US"/>
              <a:t>: maximize spread of reintroduced species or functioning of restored site as source pop.</a:t>
            </a:r>
            <a:endParaRPr lang="fr-FR"/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n-US"/>
              <a:t>Measures against non-native species: </a:t>
            </a:r>
            <a:r>
              <a:rPr lang="en-US" b="1"/>
              <a:t>prevent </a:t>
            </a:r>
            <a:r>
              <a:rPr lang="en-US"/>
              <a:t>species colonizing nodes to get close from the nodes.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63930-FB67-4687-9BAF-3CC046324CC3}" type="slidenum">
              <a:rPr lang="fr-FR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149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63930-FB67-4687-9BAF-3CC046324CC3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9384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15925" lvl="1" indent="-171450" algn="ctr">
              <a:lnSpc>
                <a:spcPts val="3173"/>
              </a:lnSpc>
              <a:spcBef>
                <a:spcPct val="0"/>
              </a:spcBef>
              <a:buFont typeface="Arial,Sans-Serif"/>
              <a:buChar char="•"/>
            </a:pPr>
            <a:r>
              <a:rPr lang="en-US" dirty="0"/>
              <a:t>&lt;1% of the Earth’s surface, support 10% </a:t>
            </a:r>
          </a:p>
          <a:p>
            <a:pPr marL="415925" lvl="1" indent="-171450" algn="ctr">
              <a:lnSpc>
                <a:spcPts val="3173"/>
              </a:lnSpc>
              <a:spcBef>
                <a:spcPct val="0"/>
              </a:spcBef>
              <a:buFont typeface="Arial,Sans-Serif"/>
              <a:buChar char="•"/>
            </a:pPr>
            <a:endParaRPr lang="en-US" dirty="0"/>
          </a:p>
          <a:p>
            <a:pPr marL="244475" lvl="1" indent="0" algn="ctr">
              <a:lnSpc>
                <a:spcPts val="3173"/>
              </a:lnSpc>
              <a:spcBef>
                <a:spcPct val="0"/>
              </a:spcBef>
              <a:buFont typeface="Arial,Sans-Serif"/>
              <a:buNone/>
            </a:pPr>
            <a:endParaRPr lang="en-US" dirty="0"/>
          </a:p>
          <a:p>
            <a:pPr marL="244475" lvl="1" algn="ctr">
              <a:lnSpc>
                <a:spcPts val="3173"/>
              </a:lnSpc>
              <a:spcBef>
                <a:spcPct val="0"/>
              </a:spcBef>
            </a:pPr>
            <a:r>
              <a:rPr lang="en-US" dirty="0"/>
              <a:t>Ecosystem services</a:t>
            </a:r>
          </a:p>
          <a:p>
            <a:pPr marL="244475" lvl="1" algn="ctr">
              <a:lnSpc>
                <a:spcPts val="3173"/>
              </a:lnSpc>
              <a:spcBef>
                <a:spcPct val="0"/>
              </a:spcBef>
            </a:pPr>
            <a:r>
              <a:rPr lang="en-US" dirty="0">
                <a:ea typeface="Calibri"/>
                <a:cs typeface="Calibri"/>
              </a:rPr>
              <a:t>food, water, regulation and cultural services </a:t>
            </a:r>
          </a:p>
          <a:p>
            <a:endParaRPr lang="en-US" dirty="0">
              <a:ea typeface="Calibri"/>
              <a:cs typeface="Calibri"/>
            </a:endParaRPr>
          </a:p>
          <a:p>
            <a:pPr marL="488950" lvl="1" indent="-244475" algn="ctr">
              <a:lnSpc>
                <a:spcPts val="3173"/>
              </a:lnSpc>
              <a:spcBef>
                <a:spcPct val="0"/>
              </a:spcBef>
              <a:buFont typeface="Arial,Sans-Serif"/>
              <a:buChar char="•"/>
            </a:pPr>
            <a:endParaRPr lang="en-US" dirty="0">
              <a:cs typeface="Calibri"/>
            </a:endParaRPr>
          </a:p>
          <a:p>
            <a:pPr marL="488950" lvl="1" indent="-244475" algn="ctr">
              <a:lnSpc>
                <a:spcPts val="3173"/>
              </a:lnSpc>
              <a:spcBef>
                <a:spcPct val="0"/>
              </a:spcBef>
              <a:buFont typeface="Arial,Sans-Serif"/>
              <a:buChar char="•"/>
            </a:pPr>
            <a:r>
              <a:rPr lang="en-US" dirty="0" err="1"/>
              <a:t>Antropogenic</a:t>
            </a:r>
            <a:r>
              <a:rPr lang="en-US" dirty="0"/>
              <a:t> </a:t>
            </a:r>
            <a:r>
              <a:rPr lang="en-US" dirty="0" err="1"/>
              <a:t>stessors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declines in biodiversity are far greater in freshwater</a:t>
            </a:r>
            <a:endParaRPr lang="en-US" dirty="0">
              <a:cs typeface="Calibri"/>
            </a:endParaRPr>
          </a:p>
          <a:p>
            <a:pPr marL="244475" lvl="1" algn="ctr">
              <a:lnSpc>
                <a:spcPts val="3173"/>
              </a:lnSpc>
              <a:spcBef>
                <a:spcPct val="0"/>
              </a:spcBef>
            </a:pPr>
            <a:endParaRPr lang="en-US" dirty="0">
              <a:cs typeface="Calibri"/>
            </a:endParaRPr>
          </a:p>
          <a:p>
            <a:pPr marL="488950" lvl="1" indent="-244475" algn="ctr">
              <a:lnSpc>
                <a:spcPts val="3173"/>
              </a:lnSpc>
              <a:spcBef>
                <a:spcPct val="0"/>
              </a:spcBef>
              <a:buFont typeface="Arial,Sans-Serif"/>
              <a:buChar char="•"/>
            </a:pPr>
            <a:r>
              <a:rPr lang="en-US" dirty="0">
                <a:cs typeface="Calibri"/>
              </a:rPr>
              <a:t>Need to restore, protect, 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63930-FB67-4687-9BAF-3CC046324CC3}" type="slidenum">
              <a:rPr lang="fr-FR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663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E1213-795D-631A-3964-1E709A3CF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D6D3030-346A-16B6-C62B-22454CE926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1B11BA2-0919-4594-633D-DF62A75800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ts val="3173"/>
              </a:lnSpc>
            </a:pPr>
            <a:r>
              <a:rPr lang="en-US"/>
              <a:t>In Switzerland, ¼ of rivers need restoration</a:t>
            </a:r>
            <a:endParaRPr lang="en-US">
              <a:cs typeface="Calibri" panose="020F0502020204030204"/>
            </a:endParaRPr>
          </a:p>
          <a:p>
            <a:pPr algn="ctr">
              <a:lnSpc>
                <a:spcPts val="3173"/>
              </a:lnSpc>
            </a:pPr>
            <a:endParaRPr lang="en-US"/>
          </a:p>
          <a:p>
            <a:pPr algn="ctr">
              <a:lnSpc>
                <a:spcPts val="3173"/>
              </a:lnSpc>
            </a:pPr>
            <a:r>
              <a:rPr lang="en-US"/>
              <a:t>to  ensure restauration efficiency --&gt; understand well the drivers of diversity.</a:t>
            </a:r>
            <a:endParaRPr lang="en-US">
              <a:cs typeface="Calibri" panose="020F0502020204030204"/>
            </a:endParaRPr>
          </a:p>
          <a:p>
            <a:pPr algn="ctr">
              <a:lnSpc>
                <a:spcPts val="3173"/>
              </a:lnSpc>
            </a:pPr>
            <a:endParaRPr lang="en-US"/>
          </a:p>
          <a:p>
            <a:pPr algn="ctr">
              <a:lnSpc>
                <a:spcPts val="3173"/>
              </a:lnSpc>
            </a:pPr>
            <a:r>
              <a:rPr lang="en-US"/>
              <a:t>complex, at diff scales, </a:t>
            </a:r>
            <a:r>
              <a:rPr lang="en-US" err="1"/>
              <a:t>multifactoriel</a:t>
            </a:r>
            <a:r>
              <a:rPr lang="en-US"/>
              <a:t> --&gt; need for an understanding at a network perspective.</a:t>
            </a:r>
            <a:endParaRPr lang="en-US" dirty="0"/>
          </a:p>
          <a:p>
            <a:endParaRPr lang="en-US">
              <a:cs typeface="Calibri" panose="020F0502020204030204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80E82B1-D93F-6C84-EE15-0E2CB158C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63930-FB67-4687-9BAF-3CC046324CC3}" type="slidenum">
              <a:rPr lang="fr-FR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798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metacommunity :  set of local communities in patches linked by the dispersal of interacting species. </a:t>
            </a:r>
          </a:p>
          <a:p>
            <a:endParaRPr lang="en-US"/>
          </a:p>
          <a:p>
            <a:r>
              <a:rPr lang="en-US"/>
              <a:t>- patches : relatively homogeneous area that differs from its surroundings (Patches are the basic unit of the landscape</a:t>
            </a:r>
            <a:r>
              <a:rPr lang="en-US" dirty="0"/>
              <a:t>), local community, </a:t>
            </a:r>
            <a:endParaRPr lang="en-US">
              <a:cs typeface="Calibri"/>
            </a:endParaRPr>
          </a:p>
          <a:p>
            <a:r>
              <a:rPr lang="en-US"/>
              <a:t>!=</a:t>
            </a:r>
            <a:endParaRPr lang="en-US">
              <a:cs typeface="Calibri"/>
            </a:endParaRPr>
          </a:p>
          <a:p>
            <a:r>
              <a:rPr lang="en-US"/>
              <a:t>-niche : match of a specie to a specific environment (biotic and abiotic conditions)</a:t>
            </a:r>
            <a:endParaRPr lang="en-US">
              <a:cs typeface="Calibri"/>
            </a:endParaRPr>
          </a:p>
          <a:p>
            <a:endParaRPr lang="en-US"/>
          </a:p>
          <a:p>
            <a:r>
              <a:rPr lang="en-US"/>
              <a:t>- dispersal :  movements of individuals (from a birth location to reproduction site)</a:t>
            </a:r>
            <a:endParaRPr lang="en-US">
              <a:cs typeface="Calibri"/>
            </a:endParaRPr>
          </a:p>
          <a:p>
            <a:endParaRPr lang="en-US"/>
          </a:p>
          <a:p>
            <a:r>
              <a:rPr lang="en-US"/>
              <a:t>- connectivity :  flow of energy, materials, and organisms across space</a:t>
            </a:r>
            <a:endParaRPr lang="en-US"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dendritic network : hierarchic networks of nodes and branches</a:t>
            </a:r>
          </a:p>
          <a:p>
            <a:endParaRPr lang="en-US">
              <a:cs typeface="Calibri"/>
            </a:endParaRPr>
          </a:p>
          <a:p>
            <a:r>
              <a:rPr lang="en-US"/>
              <a:t>drives the dispersal, connectivity, patch distribution etc. 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/>
              <a:t>and that's about this metacommunity dynamics in dendritic structure that we will talk now to understand diversity patterns in rivers</a:t>
            </a:r>
            <a:endParaRPr lang="en-US"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fr-CH" b="1" err="1"/>
              <a:t>Genetic</a:t>
            </a:r>
            <a:r>
              <a:rPr lang="fr-CH" b="1"/>
              <a:t> </a:t>
            </a:r>
            <a:r>
              <a:rPr lang="fr-CH" b="1" err="1"/>
              <a:t>diversity</a:t>
            </a:r>
            <a:r>
              <a:rPr lang="fr-CH" b="1"/>
              <a:t>, </a:t>
            </a:r>
            <a:r>
              <a:rPr lang="fr-CH" b="1" err="1"/>
              <a:t>heterozygosity</a:t>
            </a:r>
            <a:r>
              <a:rPr lang="fr-CH" b="1"/>
              <a:t> and </a:t>
            </a:r>
            <a:r>
              <a:rPr lang="fr-CH" b="1" err="1"/>
              <a:t>species</a:t>
            </a:r>
            <a:r>
              <a:rPr lang="fr-CH" b="1"/>
              <a:t> </a:t>
            </a:r>
            <a:r>
              <a:rPr lang="fr-CH" b="1" err="1"/>
              <a:t>richness</a:t>
            </a:r>
            <a:r>
              <a:rPr lang="fr-CH"/>
              <a:t> </a:t>
            </a:r>
            <a:r>
              <a:rPr lang="fr-CH" err="1"/>
              <a:t>higher</a:t>
            </a:r>
            <a:r>
              <a:rPr lang="fr-CH"/>
              <a:t> in </a:t>
            </a:r>
            <a:r>
              <a:rPr lang="fr-CH" err="1"/>
              <a:t>dendritic</a:t>
            </a:r>
            <a:r>
              <a:rPr lang="fr-CH"/>
              <a:t> </a:t>
            </a:r>
            <a:r>
              <a:rPr lang="fr-CH" err="1"/>
              <a:t>systems</a:t>
            </a:r>
            <a:r>
              <a:rPr lang="fr-CH"/>
              <a:t>. </a:t>
            </a:r>
            <a:endParaRPr lang="fr-FR"/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fr-CH" b="1"/>
              <a:t>Migration </a:t>
            </a:r>
            <a:r>
              <a:rPr lang="fr-CH" err="1"/>
              <a:t>into</a:t>
            </a:r>
            <a:r>
              <a:rPr lang="fr-CH"/>
              <a:t> </a:t>
            </a:r>
            <a:r>
              <a:rPr lang="fr-CH" err="1"/>
              <a:t>headwater</a:t>
            </a:r>
            <a:r>
              <a:rPr lang="fr-CH"/>
              <a:t> populations </a:t>
            </a:r>
            <a:r>
              <a:rPr lang="fr-CH" err="1"/>
              <a:t>limited</a:t>
            </a:r>
            <a:r>
              <a:rPr lang="fr-CH"/>
              <a:t>, </a:t>
            </a:r>
            <a:r>
              <a:rPr lang="fr-CH" err="1"/>
              <a:t>such</a:t>
            </a:r>
            <a:r>
              <a:rPr lang="fr-CH"/>
              <a:t> populations can </a:t>
            </a:r>
            <a:r>
              <a:rPr lang="fr-CH" err="1"/>
              <a:t>act</a:t>
            </a:r>
            <a:r>
              <a:rPr lang="fr-CH"/>
              <a:t> as </a:t>
            </a:r>
            <a:r>
              <a:rPr lang="fr-CH" b="1" err="1"/>
              <a:t>reservoirs</a:t>
            </a:r>
            <a:r>
              <a:rPr lang="fr-CH" b="1"/>
              <a:t> </a:t>
            </a:r>
            <a:r>
              <a:rPr lang="fr-CH"/>
              <a:t>for unique </a:t>
            </a:r>
            <a:r>
              <a:rPr lang="fr-CH" err="1"/>
              <a:t>alleles</a:t>
            </a:r>
            <a:r>
              <a:rPr lang="fr-CH"/>
              <a:t> or </a:t>
            </a:r>
            <a:r>
              <a:rPr lang="fr-CH" err="1"/>
              <a:t>competitively</a:t>
            </a:r>
            <a:r>
              <a:rPr lang="fr-CH"/>
              <a:t> </a:t>
            </a:r>
            <a:r>
              <a:rPr lang="fr-CH" err="1"/>
              <a:t>inferior</a:t>
            </a:r>
            <a:r>
              <a:rPr lang="fr-CH"/>
              <a:t> </a:t>
            </a:r>
            <a:r>
              <a:rPr lang="fr-CH" err="1"/>
              <a:t>species</a:t>
            </a:r>
            <a:r>
              <a:rPr lang="fr-CH"/>
              <a:t>. </a:t>
            </a:r>
            <a:endParaRPr lang="fr-FR"/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fr-CH" err="1"/>
              <a:t>Individual</a:t>
            </a:r>
            <a:r>
              <a:rPr lang="fr-CH"/>
              <a:t> </a:t>
            </a:r>
            <a:r>
              <a:rPr lang="fr-CH" err="1"/>
              <a:t>headwater</a:t>
            </a:r>
            <a:r>
              <a:rPr lang="fr-CH"/>
              <a:t> populations, are </a:t>
            </a:r>
            <a:r>
              <a:rPr lang="fr-CH" err="1"/>
              <a:t>genetically</a:t>
            </a:r>
            <a:r>
              <a:rPr lang="fr-CH"/>
              <a:t> </a:t>
            </a:r>
            <a:r>
              <a:rPr lang="fr-CH" b="1" err="1"/>
              <a:t>homogeneous</a:t>
            </a:r>
            <a:r>
              <a:rPr lang="fr-CH" b="1"/>
              <a:t> </a:t>
            </a:r>
            <a:r>
              <a:rPr lang="fr-CH" err="1"/>
              <a:t>within</a:t>
            </a:r>
            <a:r>
              <a:rPr lang="fr-CH"/>
              <a:t> </a:t>
            </a:r>
            <a:r>
              <a:rPr lang="fr-CH" err="1"/>
              <a:t>each</a:t>
            </a:r>
            <a:r>
              <a:rPr lang="fr-CH"/>
              <a:t> </a:t>
            </a:r>
            <a:r>
              <a:rPr lang="fr-CH" err="1"/>
              <a:t>headwater</a:t>
            </a:r>
            <a:r>
              <a:rPr lang="fr-CH"/>
              <a:t>, but </a:t>
            </a:r>
            <a:r>
              <a:rPr lang="fr-CH" b="1" err="1"/>
              <a:t>different</a:t>
            </a:r>
            <a:r>
              <a:rPr lang="fr-CH" b="1"/>
              <a:t> </a:t>
            </a:r>
            <a:r>
              <a:rPr lang="fr-CH" err="1"/>
              <a:t>among</a:t>
            </a:r>
            <a:r>
              <a:rPr lang="fr-CH"/>
              <a:t> </a:t>
            </a:r>
            <a:r>
              <a:rPr lang="fr-CH" err="1"/>
              <a:t>headwaters</a:t>
            </a:r>
            <a:r>
              <a:rPr lang="fr-CH"/>
              <a:t>.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63930-FB67-4687-9BAF-3CC046324CC3}" type="slidenum">
              <a:rPr lang="fr-FR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879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fr-CH"/>
              <a:t>Population </a:t>
            </a:r>
            <a:r>
              <a:rPr lang="fr-CH" err="1"/>
              <a:t>demography</a:t>
            </a:r>
            <a:r>
              <a:rPr lang="fr-CH"/>
              <a:t> </a:t>
            </a:r>
            <a:r>
              <a:rPr lang="fr-CH" b="1" err="1"/>
              <a:t>influenced</a:t>
            </a:r>
            <a:r>
              <a:rPr lang="fr-CH" b="1"/>
              <a:t> </a:t>
            </a:r>
            <a:r>
              <a:rPr lang="fr-CH"/>
              <a:t>by </a:t>
            </a:r>
            <a:r>
              <a:rPr lang="fr-CH" err="1"/>
              <a:t>connectivity</a:t>
            </a:r>
            <a:r>
              <a:rPr lang="fr-CH"/>
              <a:t> . </a:t>
            </a:r>
            <a:endParaRPr lang="en-US"/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fr-CH" b="1"/>
              <a:t>High dispersal: </a:t>
            </a:r>
            <a:r>
              <a:rPr lang="fr-CH" b="1" err="1"/>
              <a:t>negative</a:t>
            </a:r>
            <a:r>
              <a:rPr lang="fr-CH" b="1"/>
              <a:t> </a:t>
            </a:r>
            <a:r>
              <a:rPr lang="fr-CH"/>
              <a:t>influence on </a:t>
            </a:r>
            <a:r>
              <a:rPr lang="fr-CH" err="1"/>
              <a:t>metapopulation</a:t>
            </a:r>
            <a:r>
              <a:rPr lang="fr-CH"/>
              <a:t> </a:t>
            </a:r>
            <a:r>
              <a:rPr lang="fr-CH" b="1"/>
              <a:t>size </a:t>
            </a:r>
            <a:r>
              <a:rPr lang="fr-CH" err="1"/>
              <a:t>while</a:t>
            </a:r>
            <a:r>
              <a:rPr lang="fr-CH"/>
              <a:t> </a:t>
            </a:r>
            <a:r>
              <a:rPr lang="fr-CH" b="1"/>
              <a:t>variance </a:t>
            </a:r>
            <a:r>
              <a:rPr lang="fr-CH"/>
              <a:t>in </a:t>
            </a:r>
            <a:r>
              <a:rPr lang="fr-CH" err="1"/>
              <a:t>occupied</a:t>
            </a:r>
            <a:r>
              <a:rPr lang="fr-CH"/>
              <a:t> patches </a:t>
            </a:r>
            <a:r>
              <a:rPr lang="fr-CH" b="1" err="1"/>
              <a:t>increase</a:t>
            </a:r>
            <a:r>
              <a:rPr lang="fr-CH"/>
              <a:t>. </a:t>
            </a:r>
            <a:endParaRPr lang="en-US"/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fr-CH" b="1"/>
              <a:t>Low dispersal </a:t>
            </a:r>
            <a:r>
              <a:rPr lang="fr-CH"/>
              <a:t>-&gt; local </a:t>
            </a:r>
            <a:r>
              <a:rPr lang="fr-CH" b="1"/>
              <a:t>extinction </a:t>
            </a:r>
            <a:r>
              <a:rPr lang="fr-CH"/>
              <a:t>and </a:t>
            </a:r>
            <a:r>
              <a:rPr lang="fr-CH" err="1"/>
              <a:t>genetic</a:t>
            </a:r>
            <a:r>
              <a:rPr lang="fr-CH"/>
              <a:t> </a:t>
            </a:r>
            <a:r>
              <a:rPr lang="fr-CH" b="1"/>
              <a:t>isolation </a:t>
            </a:r>
            <a:r>
              <a:rPr lang="fr-CH"/>
              <a:t>by distance </a:t>
            </a:r>
            <a:r>
              <a:rPr lang="fr-CH" b="1" err="1"/>
              <a:t>promoted</a:t>
            </a:r>
            <a:r>
              <a:rPr lang="fr-CH"/>
              <a:t>.</a:t>
            </a:r>
            <a:endParaRPr lang="fr-CH">
              <a:ea typeface="Calibri"/>
              <a:cs typeface="Calibri"/>
            </a:endParaRP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fr-CH" b="1" err="1"/>
              <a:t>Limiting</a:t>
            </a:r>
            <a:r>
              <a:rPr lang="fr-CH" b="1"/>
              <a:t> </a:t>
            </a:r>
            <a:r>
              <a:rPr lang="fr-CH"/>
              <a:t>factor, dispersal links local </a:t>
            </a:r>
            <a:r>
              <a:rPr lang="fr-CH" err="1"/>
              <a:t>communities</a:t>
            </a:r>
            <a:r>
              <a:rPr lang="fr-CH"/>
              <a:t> to </a:t>
            </a:r>
            <a:r>
              <a:rPr lang="fr-CH" err="1"/>
              <a:t>regional</a:t>
            </a:r>
            <a:r>
              <a:rPr lang="fr-CH"/>
              <a:t> </a:t>
            </a:r>
            <a:r>
              <a:rPr lang="fr-CH" err="1"/>
              <a:t>species</a:t>
            </a:r>
            <a:r>
              <a:rPr lang="fr-CH"/>
              <a:t> pool. </a:t>
            </a:r>
            <a:r>
              <a:rPr lang="fr-CH" b="1" err="1"/>
              <a:t>Reducing</a:t>
            </a:r>
            <a:r>
              <a:rPr lang="fr-CH" b="1"/>
              <a:t> beta-</a:t>
            </a:r>
            <a:r>
              <a:rPr lang="fr-CH" b="1" err="1"/>
              <a:t>diversity</a:t>
            </a:r>
            <a:r>
              <a:rPr lang="fr-CH" b="1"/>
              <a:t>.</a:t>
            </a:r>
            <a:endParaRPr lang="en-US"/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fr-CH" b="1"/>
              <a:t>Positive </a:t>
            </a:r>
            <a:r>
              <a:rPr lang="fr-CH" err="1"/>
              <a:t>effect</a:t>
            </a:r>
            <a:r>
              <a:rPr lang="fr-CH"/>
              <a:t>: </a:t>
            </a:r>
            <a:r>
              <a:rPr lang="fr-CH" b="1"/>
              <a:t>dispersal </a:t>
            </a:r>
            <a:r>
              <a:rPr lang="fr-CH"/>
              <a:t>of </a:t>
            </a:r>
            <a:r>
              <a:rPr lang="fr-CH" err="1"/>
              <a:t>endangered</a:t>
            </a:r>
            <a:r>
              <a:rPr lang="fr-CH"/>
              <a:t> </a:t>
            </a:r>
            <a:r>
              <a:rPr lang="fr-CH" err="1"/>
              <a:t>species</a:t>
            </a:r>
            <a:r>
              <a:rPr lang="fr-CH"/>
              <a:t>.</a:t>
            </a:r>
            <a:endParaRPr lang="en-US"/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fr-CH" b="1" err="1"/>
              <a:t>Negative</a:t>
            </a:r>
            <a:r>
              <a:rPr lang="fr-CH" b="1"/>
              <a:t> </a:t>
            </a:r>
            <a:r>
              <a:rPr lang="fr-CH" err="1"/>
              <a:t>effect</a:t>
            </a:r>
            <a:r>
              <a:rPr lang="fr-CH"/>
              <a:t>: high </a:t>
            </a:r>
            <a:r>
              <a:rPr lang="fr-CH" b="1" err="1"/>
              <a:t>risk</a:t>
            </a:r>
            <a:r>
              <a:rPr lang="fr-CH" b="1"/>
              <a:t> </a:t>
            </a:r>
            <a:r>
              <a:rPr lang="fr-CH"/>
              <a:t>or pollution or non native </a:t>
            </a:r>
            <a:r>
              <a:rPr lang="fr-CH" err="1"/>
              <a:t>species</a:t>
            </a:r>
            <a:r>
              <a:rPr lang="fr-CH"/>
              <a:t>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63930-FB67-4687-9BAF-3CC046324CC3}" type="slidenum">
              <a:rPr lang="fr-FR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965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fr-CH" b="1" err="1"/>
              <a:t>Directional</a:t>
            </a:r>
            <a:r>
              <a:rPr lang="fr-CH" b="1"/>
              <a:t> ‘drift’</a:t>
            </a:r>
            <a:r>
              <a:rPr lang="fr-CH"/>
              <a:t> </a:t>
            </a:r>
            <a:endParaRPr lang="fr-FR"/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fr-CH" err="1"/>
              <a:t>Increase</a:t>
            </a:r>
            <a:r>
              <a:rPr lang="fr-CH"/>
              <a:t> </a:t>
            </a:r>
            <a:r>
              <a:rPr lang="fr-CH" err="1"/>
              <a:t>likelihood</a:t>
            </a:r>
            <a:r>
              <a:rPr lang="fr-CH"/>
              <a:t> </a:t>
            </a:r>
            <a:r>
              <a:rPr lang="fr-CH" err="1"/>
              <a:t>different</a:t>
            </a:r>
            <a:r>
              <a:rPr lang="fr-CH"/>
              <a:t> </a:t>
            </a:r>
            <a:r>
              <a:rPr lang="fr-CH" err="1"/>
              <a:t>species</a:t>
            </a:r>
            <a:r>
              <a:rPr lang="fr-CH"/>
              <a:t> come </a:t>
            </a:r>
            <a:r>
              <a:rPr lang="fr-CH" b="1" err="1"/>
              <a:t>together</a:t>
            </a:r>
            <a:r>
              <a:rPr lang="fr-CH" b="1"/>
              <a:t> </a:t>
            </a:r>
            <a:r>
              <a:rPr lang="fr-CH"/>
              <a:t>at confluences and </a:t>
            </a:r>
            <a:r>
              <a:rPr lang="fr-CH" err="1"/>
              <a:t>downstream</a:t>
            </a:r>
            <a:r>
              <a:rPr lang="fr-CH"/>
              <a:t>.</a:t>
            </a:r>
            <a:endParaRPr lang="fr-FR"/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fr-CH"/>
              <a:t>Affect </a:t>
            </a:r>
            <a:r>
              <a:rPr lang="fr-CH" b="1"/>
              <a:t>distribution </a:t>
            </a:r>
            <a:r>
              <a:rPr lang="fr-CH"/>
              <a:t>of </a:t>
            </a:r>
            <a:r>
              <a:rPr lang="fr-CH" err="1"/>
              <a:t>actively</a:t>
            </a:r>
            <a:r>
              <a:rPr lang="fr-CH"/>
              <a:t> </a:t>
            </a:r>
            <a:r>
              <a:rPr lang="fr-CH" err="1"/>
              <a:t>dispersing</a:t>
            </a:r>
            <a:r>
              <a:rPr lang="fr-CH"/>
              <a:t> </a:t>
            </a:r>
            <a:r>
              <a:rPr lang="fr-CH" err="1"/>
              <a:t>organisms</a:t>
            </a:r>
            <a:r>
              <a:rPr lang="fr-CH"/>
              <a:t> (</a:t>
            </a:r>
            <a:r>
              <a:rPr lang="fr-CH" err="1"/>
              <a:t>fish</a:t>
            </a:r>
            <a:r>
              <a:rPr lang="fr-CH"/>
              <a:t>). </a:t>
            </a:r>
            <a:endParaRPr lang="en-US"/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b="1"/>
              <a:t>Negative </a:t>
            </a:r>
            <a:r>
              <a:rPr lang="en-US"/>
              <a:t>effect on population dynamics : </a:t>
            </a:r>
            <a:r>
              <a:rPr lang="en-US" b="1"/>
              <a:t>compensation </a:t>
            </a:r>
            <a:r>
              <a:rPr lang="en-US"/>
              <a:t>of adult that goes upstream dispersal because larvae goes downstream.</a:t>
            </a:r>
            <a:endParaRPr lang="fr-CH"/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fr-CH" b="1"/>
              <a:t>Branches and confluence</a:t>
            </a:r>
            <a:endParaRPr lang="fr-CH"/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fr-CH" err="1"/>
              <a:t>Species</a:t>
            </a:r>
            <a:r>
              <a:rPr lang="fr-CH"/>
              <a:t> </a:t>
            </a:r>
            <a:r>
              <a:rPr lang="fr-CH" err="1"/>
              <a:t>richness</a:t>
            </a:r>
            <a:r>
              <a:rPr lang="fr-CH"/>
              <a:t> in </a:t>
            </a:r>
            <a:r>
              <a:rPr lang="fr-CH" err="1"/>
              <a:t>dendritic</a:t>
            </a:r>
            <a:r>
              <a:rPr lang="fr-CH"/>
              <a:t> system </a:t>
            </a:r>
            <a:r>
              <a:rPr lang="fr-CH" b="1" err="1"/>
              <a:t>highest</a:t>
            </a:r>
            <a:r>
              <a:rPr lang="fr-CH" b="1"/>
              <a:t> </a:t>
            </a:r>
            <a:r>
              <a:rPr lang="fr-CH" b="1" err="1"/>
              <a:t>intermediate</a:t>
            </a:r>
            <a:r>
              <a:rPr lang="fr-CH" b="1"/>
              <a:t> </a:t>
            </a:r>
            <a:r>
              <a:rPr lang="fr-CH" b="1" err="1"/>
              <a:t>levels</a:t>
            </a:r>
            <a:r>
              <a:rPr lang="fr-CH" b="1"/>
              <a:t> of </a:t>
            </a:r>
            <a:r>
              <a:rPr lang="fr-CH" b="1" err="1"/>
              <a:t>branching</a:t>
            </a:r>
            <a:r>
              <a:rPr lang="fr-CH"/>
              <a:t> structure and </a:t>
            </a:r>
            <a:r>
              <a:rPr lang="fr-CH" err="1"/>
              <a:t>species</a:t>
            </a:r>
            <a:r>
              <a:rPr lang="fr-CH"/>
              <a:t> </a:t>
            </a:r>
            <a:r>
              <a:rPr lang="fr-CH" err="1"/>
              <a:t>diversity</a:t>
            </a:r>
            <a:r>
              <a:rPr lang="fr-CH"/>
              <a:t> and </a:t>
            </a:r>
            <a:r>
              <a:rPr lang="fr-CH" err="1"/>
              <a:t>allelic</a:t>
            </a:r>
            <a:r>
              <a:rPr lang="fr-CH"/>
              <a:t> </a:t>
            </a:r>
            <a:r>
              <a:rPr lang="fr-CH" err="1"/>
              <a:t>richness</a:t>
            </a:r>
            <a:r>
              <a:rPr lang="fr-CH"/>
              <a:t> </a:t>
            </a:r>
            <a:r>
              <a:rPr lang="fr-CH" b="1" err="1"/>
              <a:t>increase</a:t>
            </a:r>
            <a:r>
              <a:rPr lang="fr-CH" b="1"/>
              <a:t> </a:t>
            </a:r>
            <a:r>
              <a:rPr lang="fr-CH"/>
              <a:t>at confluences of branches.</a:t>
            </a:r>
            <a:endParaRPr lang="en-US"/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fr-CH"/>
              <a:t>More </a:t>
            </a:r>
            <a:r>
              <a:rPr lang="fr-CH" err="1"/>
              <a:t>isolated</a:t>
            </a:r>
            <a:r>
              <a:rPr lang="fr-CH"/>
              <a:t> patches (branches) </a:t>
            </a:r>
            <a:r>
              <a:rPr lang="fr-CH" err="1"/>
              <a:t>than</a:t>
            </a:r>
            <a:r>
              <a:rPr lang="fr-CH"/>
              <a:t> </a:t>
            </a:r>
            <a:r>
              <a:rPr lang="fr-CH" err="1"/>
              <a:t>highly</a:t>
            </a:r>
            <a:r>
              <a:rPr lang="fr-CH"/>
              <a:t> </a:t>
            </a:r>
            <a:r>
              <a:rPr lang="fr-CH" err="1"/>
              <a:t>connected</a:t>
            </a:r>
            <a:r>
              <a:rPr lang="fr-CH"/>
              <a:t> patches (confluences) </a:t>
            </a:r>
            <a:r>
              <a:rPr lang="fr-CH" err="1"/>
              <a:t>compared</a:t>
            </a:r>
            <a:r>
              <a:rPr lang="fr-CH"/>
              <a:t> to </a:t>
            </a:r>
            <a:r>
              <a:rPr lang="fr-CH" err="1"/>
              <a:t>other</a:t>
            </a:r>
            <a:r>
              <a:rPr lang="fr-CH"/>
              <a:t> types of </a:t>
            </a:r>
            <a:r>
              <a:rPr lang="fr-CH" err="1"/>
              <a:t>landscapes</a:t>
            </a:r>
            <a:r>
              <a:rPr lang="fr-CH"/>
              <a:t>.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63930-FB67-4687-9BAF-3CC046324CC3}" type="slidenum">
              <a:rPr lang="fr-FR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049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CH"/>
              <a:t>The </a:t>
            </a:r>
            <a:r>
              <a:rPr lang="fr-CH" err="1"/>
              <a:t>success</a:t>
            </a:r>
            <a:r>
              <a:rPr lang="fr-CH"/>
              <a:t> of the restauration </a:t>
            </a:r>
            <a:r>
              <a:rPr lang="fr-CH" err="1"/>
              <a:t>depends</a:t>
            </a:r>
            <a:r>
              <a:rPr lang="fr-CH"/>
              <a:t> on the </a:t>
            </a:r>
            <a:r>
              <a:rPr lang="fr-CH" b="1" err="1"/>
              <a:t>connectivity</a:t>
            </a:r>
            <a:r>
              <a:rPr lang="fr-CH" b="1"/>
              <a:t> </a:t>
            </a:r>
            <a:r>
              <a:rPr lang="fr-CH" err="1"/>
              <a:t>restored</a:t>
            </a:r>
            <a:r>
              <a:rPr lang="fr-CH"/>
              <a:t> site to </a:t>
            </a:r>
            <a:r>
              <a:rPr lang="fr-CH" b="1" err="1"/>
              <a:t>regional</a:t>
            </a:r>
            <a:r>
              <a:rPr lang="fr-CH" b="1"/>
              <a:t> </a:t>
            </a:r>
            <a:r>
              <a:rPr lang="fr-CH" err="1"/>
              <a:t>species</a:t>
            </a:r>
            <a:r>
              <a:rPr lang="fr-CH"/>
              <a:t>.</a:t>
            </a:r>
            <a:endParaRPr lang="fr-FR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CH"/>
              <a:t>The </a:t>
            </a:r>
            <a:r>
              <a:rPr lang="fr-CH" b="1"/>
              <a:t>distance </a:t>
            </a:r>
            <a:r>
              <a:rPr lang="fr-CH"/>
              <a:t>to </a:t>
            </a:r>
            <a:r>
              <a:rPr lang="fr-CH" err="1"/>
              <a:t>potential</a:t>
            </a:r>
            <a:r>
              <a:rPr lang="fr-CH"/>
              <a:t> source population </a:t>
            </a:r>
            <a:r>
              <a:rPr lang="fr-CH" err="1"/>
              <a:t>is</a:t>
            </a:r>
            <a:r>
              <a:rPr lang="fr-CH"/>
              <a:t> crucial.</a:t>
            </a:r>
            <a:endParaRPr lang="fr-FR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CH"/>
              <a:t>No more </a:t>
            </a:r>
            <a:r>
              <a:rPr lang="fr-CH" err="1"/>
              <a:t>than</a:t>
            </a:r>
            <a:r>
              <a:rPr lang="fr-CH"/>
              <a:t> </a:t>
            </a:r>
            <a:r>
              <a:rPr lang="fr-CH" b="1"/>
              <a:t>5km </a:t>
            </a:r>
            <a:r>
              <a:rPr lang="fr-CH" err="1"/>
              <a:t>between</a:t>
            </a:r>
            <a:r>
              <a:rPr lang="fr-CH"/>
              <a:t> </a:t>
            </a:r>
            <a:r>
              <a:rPr lang="fr-CH" err="1"/>
              <a:t>restaured</a:t>
            </a:r>
            <a:r>
              <a:rPr lang="fr-CH"/>
              <a:t> site and source population.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63930-FB67-4687-9BAF-3CC046324CC3}" type="slidenum">
              <a:rPr lang="fr-FR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067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392BC3-D9A2-0569-54AD-E8C790E0E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D407DFC-A6F7-B572-47FB-AE063008C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9BB6B9-55ED-EE38-48E3-326F54850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1A0-E245-4C44-B8FA-AF9782ADA726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979CC7-4996-138B-C590-225C81391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878699-4B1A-F3D7-472C-8741F0256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757F-0513-4452-B8C1-E1D29A63C0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503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1BF2CC-D973-535D-1A62-86EED50C5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108B33F-756E-1F61-A1DC-B2DF29EE1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FF1878-AC9A-0718-9C60-A30A53A23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1A0-E245-4C44-B8FA-AF9782ADA726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ECA195-CDC8-061B-4901-794C6220E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189D1F-7B2F-7AE0-F05D-317C3F2D2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757F-0513-4452-B8C1-E1D29A63C0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619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FE0F49C-03F5-F444-F9F8-8585DF7295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62AF55-2AFD-12D2-D013-8F7E8C876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720167-AB39-2BB5-37B7-AA02C0DC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1A0-E245-4C44-B8FA-AF9782ADA726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098CCF-6CFF-C040-3B6F-2BE1CCCD1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784891-7EC2-A0E4-8E20-B5B787658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757F-0513-4452-B8C1-E1D29A63C0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39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7E6963-ADFD-6F34-FC97-8AA1C40BD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CE9FBD-442D-72E5-0500-A06E1A6A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8A0548-83B8-DE75-9BA3-F66FEF8D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1A0-E245-4C44-B8FA-AF9782ADA726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8FDBB6-CF90-98D9-E057-59EBFB479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7D1190-62AE-020A-C76B-9CF9E5372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757F-0513-4452-B8C1-E1D29A63C0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55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DCE0E6-F4AA-D38F-7122-BBF28081A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66F08D-F005-9213-9FB4-17CBD13D0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2A72DB-1E9C-AE3A-78BD-DB217D8CB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1A0-E245-4C44-B8FA-AF9782ADA726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E22739-3CB4-28D4-6528-1DC4CA148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ABCF21-25F0-822C-4220-45E4AE95C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757F-0513-4452-B8C1-E1D29A63C0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90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0B2C1D-ACF7-41D0-3CFF-5BD1DDE35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EEE4F1-DF07-7795-9406-7AE826547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2196CD-59BD-0EF5-97BB-28254BC19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A09DFC-8CB9-EA02-32F9-AF8D03177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1A0-E245-4C44-B8FA-AF9782ADA726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B1F469-3239-5C1D-2A21-201F1978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F42A04-EC4A-7C56-43AD-3C74DB95F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757F-0513-4452-B8C1-E1D29A63C0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467EBB-E651-D94A-4E6E-E83C58E27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E1EA83-A3E0-C974-68F7-FE01A6EA9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F38857-CCE4-1655-AF1C-91C98DF9A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CB2AF9D-44B8-E9D8-71CA-2BB4B63CFF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B1FF913-03FE-228E-7C0C-5998E58746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A15D8FA-EBFB-5CE4-8E3F-A52C9384D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1A0-E245-4C44-B8FA-AF9782ADA726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7CFE99-2F71-EE05-5F69-8B5CDCE37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577130-2C9B-AA3F-B7DD-3F2ED45F5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757F-0513-4452-B8C1-E1D29A63C0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805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4E3824-0F41-A904-E174-4E61222A8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E02BC9-DA4A-E6A5-96E4-6A2F4FB3D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1A0-E245-4C44-B8FA-AF9782ADA726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DFEEE53-8C2D-7273-C4A7-B83810F97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0D0BBC-66DB-AB41-979B-0FE7F486E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757F-0513-4452-B8C1-E1D29A63C0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936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F78E898-8D86-45EF-AE9E-5F62B6F80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1A0-E245-4C44-B8FA-AF9782ADA726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A067C86-38EF-05E1-B499-63C02E7E1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85609E-618A-0F2C-CBC0-49562D320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757F-0513-4452-B8C1-E1D29A63C0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750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57E160-62B4-30D6-C34A-A7879B049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9FD53F-C99C-26E8-97EE-516550389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562A0AA-EF86-D84B-2E1B-A52538EF3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E7533E2-A852-5FCC-8E77-6F29B0E8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1A0-E245-4C44-B8FA-AF9782ADA726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582057-D6CA-8703-CE11-B2EA5CF41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A81995-6530-A74A-69F6-A16D07B66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757F-0513-4452-B8C1-E1D29A63C0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30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BE72A6-3E57-CE53-E9AF-A68A26BB1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188585F-470A-BC8F-D6DA-52C06196EE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DB0AD4-B804-2DA7-AB6B-F11A338F6B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6D0E2E-5195-1CB5-7677-C8745C45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B1A0-E245-4C44-B8FA-AF9782ADA726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4660B8-5584-BCEF-3D9E-23FB6365B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F6A55B-C580-2D58-C780-4A677D4B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757F-0513-4452-B8C1-E1D29A63C0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55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9376502-D6EA-0EA1-6B50-1755ED757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EF2200-D00A-D4C7-D62F-4DFD7D3AC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E70227-82F9-211C-C378-D7F232EF76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1FB1A0-E245-4C44-B8FA-AF9782ADA726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45B2AA-12D7-C2CD-85AD-3FF000654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B47B20-12C9-BE30-221C-5EFFEFBE2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A0757F-0513-4452-B8C1-E1D29A63C0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97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trahler_numbe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customXml" Target="../ink/ink4.xml"/><Relationship Id="rId18" Type="http://schemas.openxmlformats.org/officeDocument/2006/relationships/diagramColors" Target="../diagrams/colors2.xml"/><Relationship Id="rId3" Type="http://schemas.openxmlformats.org/officeDocument/2006/relationships/image" Target="../media/image23.jpeg"/><Relationship Id="rId7" Type="http://schemas.openxmlformats.org/officeDocument/2006/relationships/customXml" Target="../ink/ink1.xml"/><Relationship Id="rId12" Type="http://schemas.openxmlformats.org/officeDocument/2006/relationships/image" Target="../media/image31.png"/><Relationship Id="rId17" Type="http://schemas.openxmlformats.org/officeDocument/2006/relationships/diagramQuickStyle" Target="../diagrams/quickStyle2.xml"/><Relationship Id="rId2" Type="http://schemas.openxmlformats.org/officeDocument/2006/relationships/image" Target="../media/image28.png"/><Relationship Id="rId16" Type="http://schemas.openxmlformats.org/officeDocument/2006/relationships/diagramLayout" Target="../diagrams/layou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customXml" Target="../ink/ink3.xml"/><Relationship Id="rId5" Type="http://schemas.openxmlformats.org/officeDocument/2006/relationships/image" Target="../media/image25.png"/><Relationship Id="rId15" Type="http://schemas.openxmlformats.org/officeDocument/2006/relationships/diagramData" Target="../diagrams/data2.xml"/><Relationship Id="rId10" Type="http://schemas.openxmlformats.org/officeDocument/2006/relationships/image" Target="../media/image30.png"/><Relationship Id="rId19" Type="http://schemas.microsoft.com/office/2007/relationships/diagramDrawing" Target="../diagrams/drawing2.xml"/><Relationship Id="rId4" Type="http://schemas.openxmlformats.org/officeDocument/2006/relationships/image" Target="../media/image24.png"/><Relationship Id="rId9" Type="http://schemas.openxmlformats.org/officeDocument/2006/relationships/customXml" Target="../ink/ink2.xml"/><Relationship Id="rId1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diagramQuickStyle" Target="../diagrams/quickStyle5.xml"/><Relationship Id="rId3" Type="http://schemas.openxmlformats.org/officeDocument/2006/relationships/image" Target="../media/image24.png"/><Relationship Id="rId7" Type="http://schemas.openxmlformats.org/officeDocument/2006/relationships/image" Target="../media/image34.png"/><Relationship Id="rId12" Type="http://schemas.openxmlformats.org/officeDocument/2006/relationships/diagramLayout" Target="../diagrams/layout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11" Type="http://schemas.openxmlformats.org/officeDocument/2006/relationships/diagramData" Target="../diagrams/data5.xml"/><Relationship Id="rId5" Type="http://schemas.openxmlformats.org/officeDocument/2006/relationships/image" Target="../media/image26.png"/><Relationship Id="rId15" Type="http://schemas.microsoft.com/office/2007/relationships/diagramDrawing" Target="../diagrams/drawing5.xml"/><Relationship Id="rId10" Type="http://schemas.openxmlformats.org/officeDocument/2006/relationships/image" Target="../media/image33.png"/><Relationship Id="rId4" Type="http://schemas.openxmlformats.org/officeDocument/2006/relationships/image" Target="../media/image25.png"/><Relationship Id="rId9" Type="http://schemas.openxmlformats.org/officeDocument/2006/relationships/image" Target="../media/image35.png"/><Relationship Id="rId14" Type="http://schemas.openxmlformats.org/officeDocument/2006/relationships/diagramColors" Target="../diagrams/colors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D_3E84BCC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23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40.png"/><Relationship Id="rId4" Type="http://schemas.openxmlformats.org/officeDocument/2006/relationships/customXml" Target="../ink/ink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biosci/biad067" TargetMode="External"/><Relationship Id="rId2" Type="http://schemas.openxmlformats.org/officeDocument/2006/relationships/hyperlink" Target="https://doi.org/10.1111/j.1461-0248.2004.00608.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j.scitotenv.2022.156509" TargetMode="External"/><Relationship Id="rId5" Type="http://schemas.openxmlformats.org/officeDocument/2006/relationships/hyperlink" Target="https://en.wikipedia.org/wiki/Strahler_number" TargetMode="External"/><Relationship Id="rId4" Type="http://schemas.openxmlformats.org/officeDocument/2006/relationships/hyperlink" Target="https://doi.org/10.1007/978-3-030-61286-3_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FC3D2873-2194-4FB0-BFBA-7E7EEB984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D4B043E-5CAD-1374-1BEC-2CE66C4D8B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553" b="2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EB59D04-2B61-11DD-CC5D-452C332541B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576" r="976" b="-1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1AF914A-A116-547E-888D-9F9DA7505BD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102" r="2" b="14660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62" name="Freeform: Shape 42">
            <a:extLst>
              <a:ext uri="{FF2B5EF4-FFF2-40B4-BE49-F238E27FC236}">
                <a16:creationId xmlns:a16="http://schemas.microsoft.com/office/drawing/2014/main" id="{B228652A-FD81-4A3C-B164-2012BF4EE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7943" cy="6858000"/>
          </a:xfrm>
          <a:custGeom>
            <a:avLst/>
            <a:gdLst>
              <a:gd name="connsiteX0" fmla="*/ 0 w 5927943"/>
              <a:gd name="connsiteY0" fmla="*/ 0 h 6858000"/>
              <a:gd name="connsiteX1" fmla="*/ 5129522 w 5927943"/>
              <a:gd name="connsiteY1" fmla="*/ 0 h 6858000"/>
              <a:gd name="connsiteX2" fmla="*/ 5289639 w 5927943"/>
              <a:gd name="connsiteY2" fmla="*/ 323150 h 6858000"/>
              <a:gd name="connsiteX3" fmla="*/ 5927943 w 5927943"/>
              <a:gd name="connsiteY3" fmla="*/ 3476847 h 6858000"/>
              <a:gd name="connsiteX4" fmla="*/ 5289639 w 5927943"/>
              <a:gd name="connsiteY4" fmla="*/ 6630545 h 6858000"/>
              <a:gd name="connsiteX5" fmla="*/ 5176937 w 5927943"/>
              <a:gd name="connsiteY5" fmla="*/ 6858000 h 6858000"/>
              <a:gd name="connsiteX6" fmla="*/ 0 w 592794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7943" h="6858000">
                <a:moveTo>
                  <a:pt x="0" y="0"/>
                </a:moveTo>
                <a:lnTo>
                  <a:pt x="5129522" y="0"/>
                </a:lnTo>
                <a:lnTo>
                  <a:pt x="5289639" y="323150"/>
                </a:lnTo>
                <a:cubicBezTo>
                  <a:pt x="5692631" y="1223391"/>
                  <a:pt x="5927943" y="2308646"/>
                  <a:pt x="5927943" y="3476847"/>
                </a:cubicBezTo>
                <a:cubicBezTo>
                  <a:pt x="5927943" y="4645048"/>
                  <a:pt x="5692631" y="5730304"/>
                  <a:pt x="5289639" y="6630545"/>
                </a:cubicBezTo>
                <a:lnTo>
                  <a:pt x="517693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5" name="Freeform: Shape 44">
            <a:extLst>
              <a:ext uri="{FF2B5EF4-FFF2-40B4-BE49-F238E27FC236}">
                <a16:creationId xmlns:a16="http://schemas.microsoft.com/office/drawing/2014/main" id="{FE8F25D8-4980-4C67-9E0C-7BE94C9CB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17310" cy="6858000"/>
          </a:xfrm>
          <a:custGeom>
            <a:avLst/>
            <a:gdLst>
              <a:gd name="connsiteX0" fmla="*/ 0 w 5917310"/>
              <a:gd name="connsiteY0" fmla="*/ 0 h 6858000"/>
              <a:gd name="connsiteX1" fmla="*/ 5118889 w 5917310"/>
              <a:gd name="connsiteY1" fmla="*/ 0 h 6858000"/>
              <a:gd name="connsiteX2" fmla="*/ 5279006 w 5917310"/>
              <a:gd name="connsiteY2" fmla="*/ 323150 h 6858000"/>
              <a:gd name="connsiteX3" fmla="*/ 5917310 w 5917310"/>
              <a:gd name="connsiteY3" fmla="*/ 3476847 h 6858000"/>
              <a:gd name="connsiteX4" fmla="*/ 5279006 w 5917310"/>
              <a:gd name="connsiteY4" fmla="*/ 6630545 h 6858000"/>
              <a:gd name="connsiteX5" fmla="*/ 5166304 w 5917310"/>
              <a:gd name="connsiteY5" fmla="*/ 6858000 h 6858000"/>
              <a:gd name="connsiteX6" fmla="*/ 0 w 591731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17310" h="6858000">
                <a:moveTo>
                  <a:pt x="0" y="0"/>
                </a:moveTo>
                <a:lnTo>
                  <a:pt x="5118889" y="0"/>
                </a:lnTo>
                <a:lnTo>
                  <a:pt x="5279006" y="323150"/>
                </a:lnTo>
                <a:cubicBezTo>
                  <a:pt x="5681998" y="1223391"/>
                  <a:pt x="5917310" y="2308646"/>
                  <a:pt x="5917310" y="3476847"/>
                </a:cubicBezTo>
                <a:cubicBezTo>
                  <a:pt x="5917310" y="4645048"/>
                  <a:pt x="5681998" y="5730304"/>
                  <a:pt x="5279006" y="6630545"/>
                </a:cubicBezTo>
                <a:lnTo>
                  <a:pt x="516630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2"/>
          <p:cNvSpPr txBox="1"/>
          <p:nvPr/>
        </p:nvSpPr>
        <p:spPr>
          <a:xfrm>
            <a:off x="438912" y="1527048"/>
            <a:ext cx="5020056" cy="27706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Arial"/>
              </a:rPr>
              <a:t>Diversity in riverine metacommunities : </a:t>
            </a:r>
            <a:endParaRPr lang="en-US" sz="3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Arial"/>
              </a:rPr>
              <a:t>a network perspective</a:t>
            </a:r>
            <a:endParaRPr lang="en-US" sz="3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kern="1200">
              <a:solidFill>
                <a:schemeClr val="tx1"/>
              </a:solidFill>
              <a:latin typeface="+mj-lt"/>
              <a:ea typeface="+mj-ea"/>
              <a:cs typeface="+mj-cs"/>
              <a:sym typeface="Arial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Arial"/>
              </a:rPr>
              <a:t>by Florian Altermatt, 2013</a:t>
            </a:r>
            <a:endParaRPr lang="en-US" sz="3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A214C69-1234-4E5D-91CD-BEA002042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86E49C8-40C0-4E80-BAC0-9A66298F1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072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2B73D-9A98-7D6A-E2AF-219579344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8B26C3-2C47-AFAD-1EED-93820523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Lattice grids VS dendritic system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85BC77B-CE47-96F4-9E80-AF35638163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387" r="341"/>
          <a:stretch/>
        </p:blipFill>
        <p:spPr>
          <a:xfrm>
            <a:off x="7128198" y="1502130"/>
            <a:ext cx="2029522" cy="192687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114A460-3C35-36E6-4846-536F6E4430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2447"/>
          <a:stretch/>
        </p:blipFill>
        <p:spPr>
          <a:xfrm>
            <a:off x="3091458" y="1502130"/>
            <a:ext cx="1811634" cy="1926870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E59D5218-1B8C-245B-DA0B-0093CA0E9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981342"/>
              </p:ext>
            </p:extLst>
          </p:nvPr>
        </p:nvGraphicFramePr>
        <p:xfrm>
          <a:off x="2032000" y="3658235"/>
          <a:ext cx="8128000" cy="3108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92975863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49074792"/>
                    </a:ext>
                  </a:extLst>
                </a:gridCol>
              </a:tblGrid>
              <a:tr h="608754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ysClr val="windowText" lastClr="000000"/>
                          </a:solidFill>
                        </a:rPr>
                        <a:t>Mostly used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ysClr val="windowText" lastClr="000000"/>
                          </a:solidFill>
                        </a:rPr>
                        <a:t>2D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ysClr val="windowText" lastClr="000000"/>
                          </a:solidFill>
                        </a:rPr>
                        <a:t>Arborescent bifurcation originating from one node and extending out in one direction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7525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Node represents an individual or a community of interacting species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Nodes and branches serve as habitat</a:t>
                      </a:r>
                    </a:p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9263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Local dispersal occur to  the 8 adjacent nodes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Structure and physical flows dictate distance and directionality of dispersal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4264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Dispersal random in direction, and distance varies among species.</a:t>
                      </a:r>
                      <a:endParaRPr lang="fr-FR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Hierarchic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9161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534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02E11F-B099-6F46-0296-8CC6B0691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Strahler order classes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4F2EB8-53C2-A76E-4765-12A78D25D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15107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/>
              <a:t>1957</a:t>
            </a:r>
          </a:p>
          <a:p>
            <a:r>
              <a:rPr lang="en-US" dirty="0"/>
              <a:t>Describe the hierarchical position within a river</a:t>
            </a:r>
          </a:p>
          <a:p>
            <a:r>
              <a:rPr lang="en-US" dirty="0"/>
              <a:t>Increasing size classes</a:t>
            </a:r>
          </a:p>
          <a:p>
            <a:r>
              <a:rPr lang="en-US" dirty="0"/>
              <a:t>Depends on the scale of the map used</a:t>
            </a:r>
          </a:p>
          <a:p>
            <a:r>
              <a:rPr lang="en-US" dirty="0"/>
              <a:t>Streams of very different sizes may have the same order</a:t>
            </a:r>
          </a:p>
          <a:p>
            <a:r>
              <a:rPr lang="en-US" dirty="0"/>
              <a:t>Inconsistent within a river network</a:t>
            </a:r>
          </a:p>
        </p:txBody>
      </p:sp>
      <p:pic>
        <p:nvPicPr>
          <p:cNvPr id="2058" name="Picture 10" descr="undefined">
            <a:extLst>
              <a:ext uri="{FF2B5EF4-FFF2-40B4-BE49-F238E27FC236}">
                <a16:creationId xmlns:a16="http://schemas.microsoft.com/office/drawing/2014/main" id="{23DB3B1F-105C-4AC0-9F1B-BE10DCF66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790" y="1825625"/>
            <a:ext cx="6094296" cy="389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Download Mark, Cross, Wrong. Royalty-Free Vector Graphic - Pixabay">
            <a:extLst>
              <a:ext uri="{FF2B5EF4-FFF2-40B4-BE49-F238E27FC236}">
                <a16:creationId xmlns:a16="http://schemas.microsoft.com/office/drawing/2014/main" id="{E150C836-1359-4794-273B-CFCA74E97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08" y="4472832"/>
            <a:ext cx="302218" cy="340401"/>
          </a:xfrm>
          <a:prstGeom prst="rect">
            <a:avLst/>
          </a:prstGeom>
        </p:spPr>
      </p:pic>
      <p:pic>
        <p:nvPicPr>
          <p:cNvPr id="5" name="Image 4" descr="Download Mark, Cross, Wrong. Royalty-Free Vector Graphic - Pixabay">
            <a:extLst>
              <a:ext uri="{FF2B5EF4-FFF2-40B4-BE49-F238E27FC236}">
                <a16:creationId xmlns:a16="http://schemas.microsoft.com/office/drawing/2014/main" id="{8A623C54-2E3E-072D-EE91-3CBAC3C2A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07" y="5234831"/>
            <a:ext cx="302218" cy="340401"/>
          </a:xfrm>
          <a:prstGeom prst="rect">
            <a:avLst/>
          </a:prstGeom>
        </p:spPr>
      </p:pic>
      <p:pic>
        <p:nvPicPr>
          <p:cNvPr id="6" name="Image 5" descr="Download Mark, Cross, Wrong. Royalty-Free Vector Graphic - Pixabay">
            <a:extLst>
              <a:ext uri="{FF2B5EF4-FFF2-40B4-BE49-F238E27FC236}">
                <a16:creationId xmlns:a16="http://schemas.microsoft.com/office/drawing/2014/main" id="{B24F3581-6512-BB27-29B7-662C572C2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07" y="3659170"/>
            <a:ext cx="302218" cy="34040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3A8086E-72EC-F6C4-7D23-167C23D756A9}"/>
              </a:ext>
            </a:extLst>
          </p:cNvPr>
          <p:cNvSpPr txBox="1"/>
          <p:nvPr/>
        </p:nvSpPr>
        <p:spPr>
          <a:xfrm>
            <a:off x="8574359" y="5708683"/>
            <a:ext cx="60941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Strahler</a:t>
            </a:r>
            <a:r>
              <a:rPr lang="fr-FR" sz="1200" dirty="0">
                <a:solidFill>
                  <a:srgbClr val="46788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FR" sz="1200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number</a:t>
            </a:r>
            <a:r>
              <a:rPr lang="fr-FR" sz="1200" dirty="0">
                <a:solidFill>
                  <a:srgbClr val="46788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</a:t>
            </a:r>
            <a:r>
              <a:rPr lang="fr-FR" sz="1200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Wikipedia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169619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FFB826-A67E-F9B2-4B13-8DE049435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Local perspective</a:t>
            </a:r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F8C5A21-2FFE-68F2-5300-EDEA2BFD6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317" y="1144277"/>
            <a:ext cx="5231683" cy="45694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5BB1F71-6E40-AB1B-4E1B-31D96104A332}"/>
              </a:ext>
            </a:extLst>
          </p:cNvPr>
          <p:cNvSpPr/>
          <p:nvPr/>
        </p:nvSpPr>
        <p:spPr>
          <a:xfrm>
            <a:off x="6402297" y="1508983"/>
            <a:ext cx="1550518" cy="1010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EF6118-52E2-5CDA-3685-B4174310149F}"/>
              </a:ext>
            </a:extLst>
          </p:cNvPr>
          <p:cNvSpPr/>
          <p:nvPr/>
        </p:nvSpPr>
        <p:spPr>
          <a:xfrm rot="19515448">
            <a:off x="6721828" y="2804044"/>
            <a:ext cx="1075482" cy="356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B8786C-7707-9775-9D94-072F2F948FEE}"/>
              </a:ext>
            </a:extLst>
          </p:cNvPr>
          <p:cNvSpPr/>
          <p:nvPr/>
        </p:nvSpPr>
        <p:spPr>
          <a:xfrm rot="14394758">
            <a:off x="10080370" y="4022748"/>
            <a:ext cx="1257366" cy="3052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D4D749-BA40-2169-104A-5325C7BDB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4127"/>
            <a:ext cx="6878904" cy="4102836"/>
          </a:xfrm>
        </p:spPr>
        <p:txBody>
          <a:bodyPr>
            <a:normAutofit/>
          </a:bodyPr>
          <a:lstStyle/>
          <a:p>
            <a:r>
              <a:rPr lang="en-US" dirty="0"/>
              <a:t>Non-spatial perspective </a:t>
            </a:r>
          </a:p>
          <a:p>
            <a:r>
              <a:rPr lang="en-US" dirty="0"/>
              <a:t>Local environmental factors</a:t>
            </a:r>
          </a:p>
          <a:p>
            <a:endParaRPr lang="en-US" dirty="0"/>
          </a:p>
          <a:p>
            <a:r>
              <a:rPr lang="en-US" dirty="0"/>
              <a:t>Neglect dispersal processes and connectivity</a:t>
            </a:r>
          </a:p>
          <a:p>
            <a:r>
              <a:rPr lang="en-US" dirty="0"/>
              <a:t>Incomplete perspective may lead to false conclusions.</a:t>
            </a:r>
            <a:endParaRPr lang="fr-FR" dirty="0"/>
          </a:p>
        </p:txBody>
      </p:sp>
      <p:pic>
        <p:nvPicPr>
          <p:cNvPr id="8" name="Image 7" descr="Download Mark, Cross, Wrong. Royalty-Free Vector Graphic - Pixabay">
            <a:extLst>
              <a:ext uri="{FF2B5EF4-FFF2-40B4-BE49-F238E27FC236}">
                <a16:creationId xmlns:a16="http://schemas.microsoft.com/office/drawing/2014/main" id="{3A581700-E2A6-BD50-242E-80ABB358A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638356"/>
            <a:ext cx="302218" cy="340401"/>
          </a:xfrm>
          <a:prstGeom prst="rect">
            <a:avLst/>
          </a:prstGeom>
        </p:spPr>
      </p:pic>
      <p:pic>
        <p:nvPicPr>
          <p:cNvPr id="9" name="Image 8" descr="Download Mark, Cross, Wrong. Royalty-Free Vector Graphic - Pixabay">
            <a:extLst>
              <a:ext uri="{FF2B5EF4-FFF2-40B4-BE49-F238E27FC236}">
                <a16:creationId xmlns:a16="http://schemas.microsoft.com/office/drawing/2014/main" id="{A802190B-F306-DF94-298C-1CF95866A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57310"/>
            <a:ext cx="302218" cy="34040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F72DBE0-5DEF-197D-A5E4-6EC045ABD6DA}"/>
              </a:ext>
            </a:extLst>
          </p:cNvPr>
          <p:cNvSpPr txBox="1"/>
          <p:nvPr/>
        </p:nvSpPr>
        <p:spPr>
          <a:xfrm>
            <a:off x="10059793" y="5853421"/>
            <a:ext cx="2768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Florian </a:t>
            </a:r>
            <a:r>
              <a:rPr lang="fr-FR" sz="1200" dirty="0" err="1"/>
              <a:t>Altermatt</a:t>
            </a:r>
            <a:r>
              <a:rPr lang="fr-FR" sz="1200" dirty="0"/>
              <a:t> (2013)</a:t>
            </a:r>
          </a:p>
        </p:txBody>
      </p:sp>
    </p:spTree>
    <p:extLst>
      <p:ext uri="{BB962C8B-B14F-4D97-AF65-F5344CB8AC3E}">
        <p14:creationId xmlns:p14="http://schemas.microsoft.com/office/powerpoint/2010/main" val="3771915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E7E0D7-FD7C-CD75-712D-68F9FAD4C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River Continum Concept (RCC)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D21883-C54A-7288-1DB6-784C87315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32395" cy="4351338"/>
          </a:xfrm>
        </p:spPr>
        <p:txBody>
          <a:bodyPr>
            <a:normAutofit/>
          </a:bodyPr>
          <a:lstStyle/>
          <a:p>
            <a:r>
              <a:rPr lang="en-US" dirty="0"/>
              <a:t>linear, longitudinal sequence </a:t>
            </a:r>
          </a:p>
          <a:p>
            <a:r>
              <a:rPr lang="en-US" dirty="0"/>
              <a:t>systematic and gradual change between the production and consumption of organic material, between fauna… from headwaters to mid- and lower reaches</a:t>
            </a:r>
          </a:p>
          <a:p>
            <a:r>
              <a:rPr lang="en-US" dirty="0"/>
              <a:t>Disproportionately focuses on lower reaches with most head water communities being neglected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4F5C9A8-09EA-6A34-F603-AB33E2B232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r="45518"/>
          <a:stretch/>
        </p:blipFill>
        <p:spPr>
          <a:xfrm>
            <a:off x="7002222" y="1198649"/>
            <a:ext cx="5189778" cy="44607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A3299B-31A3-11A4-B9F6-76C92A43CCC6}"/>
              </a:ext>
            </a:extLst>
          </p:cNvPr>
          <p:cNvSpPr/>
          <p:nvPr/>
        </p:nvSpPr>
        <p:spPr>
          <a:xfrm rot="19946595">
            <a:off x="7703854" y="889935"/>
            <a:ext cx="3077737" cy="11230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0351B-F6A6-3FFF-3E16-8DAB916E45EE}"/>
              </a:ext>
            </a:extLst>
          </p:cNvPr>
          <p:cNvSpPr/>
          <p:nvPr/>
        </p:nvSpPr>
        <p:spPr>
          <a:xfrm rot="3626199">
            <a:off x="10904642" y="1997397"/>
            <a:ext cx="3077737" cy="1879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Download Mark, Cross, Wrong. Royalty-Free Vector Graphic - Pixabay">
            <a:extLst>
              <a:ext uri="{FF2B5EF4-FFF2-40B4-BE49-F238E27FC236}">
                <a16:creationId xmlns:a16="http://schemas.microsoft.com/office/drawing/2014/main" id="{218FD9AC-91E8-9548-593F-09B0E5FD2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99018"/>
            <a:ext cx="302218" cy="34040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286B0B5-0D62-650F-5099-CD20B9FF6E24}"/>
              </a:ext>
            </a:extLst>
          </p:cNvPr>
          <p:cNvSpPr txBox="1"/>
          <p:nvPr/>
        </p:nvSpPr>
        <p:spPr>
          <a:xfrm>
            <a:off x="10059793" y="5853421"/>
            <a:ext cx="2768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Florian </a:t>
            </a:r>
            <a:r>
              <a:rPr lang="fr-FR" sz="1200" dirty="0" err="1"/>
              <a:t>Altermatt</a:t>
            </a:r>
            <a:r>
              <a:rPr lang="fr-FR" sz="1200" dirty="0"/>
              <a:t> (2013)</a:t>
            </a:r>
          </a:p>
        </p:txBody>
      </p:sp>
    </p:spTree>
    <p:extLst>
      <p:ext uri="{BB962C8B-B14F-4D97-AF65-F5344CB8AC3E}">
        <p14:creationId xmlns:p14="http://schemas.microsoft.com/office/powerpoint/2010/main" val="2134426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F03AC16-2BFF-A2FA-C32E-A1F72E1416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595"/>
          <a:stretch/>
        </p:blipFill>
        <p:spPr>
          <a:xfrm>
            <a:off x="3256814" y="664183"/>
            <a:ext cx="6522805" cy="58286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49DA94-536E-6603-E541-01D25DA552E6}"/>
              </a:ext>
            </a:extLst>
          </p:cNvPr>
          <p:cNvSpPr/>
          <p:nvPr/>
        </p:nvSpPr>
        <p:spPr>
          <a:xfrm rot="20034586">
            <a:off x="1923074" y="847268"/>
            <a:ext cx="5664820" cy="1198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5B4640-2218-CD99-A9E4-CC093E1CE392}"/>
              </a:ext>
            </a:extLst>
          </p:cNvPr>
          <p:cNvSpPr/>
          <p:nvPr/>
        </p:nvSpPr>
        <p:spPr>
          <a:xfrm rot="14660660">
            <a:off x="1337661" y="3974831"/>
            <a:ext cx="3805009" cy="1198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3B1BE6F-58DA-2E28-96F9-C6703C525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Metacommunity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8092A0A-376F-033B-A803-627FBCD540AD}"/>
              </a:ext>
            </a:extLst>
          </p:cNvPr>
          <p:cNvSpPr txBox="1"/>
          <p:nvPr/>
        </p:nvSpPr>
        <p:spPr>
          <a:xfrm>
            <a:off x="7798180" y="6271550"/>
            <a:ext cx="2768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Florian </a:t>
            </a:r>
            <a:r>
              <a:rPr lang="fr-FR" sz="1200" dirty="0" err="1"/>
              <a:t>Altermatt</a:t>
            </a:r>
            <a:r>
              <a:rPr lang="fr-FR" sz="1200" dirty="0"/>
              <a:t> (2013)</a:t>
            </a:r>
          </a:p>
        </p:txBody>
      </p:sp>
    </p:spTree>
    <p:extLst>
      <p:ext uri="{BB962C8B-B14F-4D97-AF65-F5344CB8AC3E}">
        <p14:creationId xmlns:p14="http://schemas.microsoft.com/office/powerpoint/2010/main" val="3811484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Vue aérienne de la carte de vallée">
            <a:extLst>
              <a:ext uri="{FF2B5EF4-FFF2-40B4-BE49-F238E27FC236}">
                <a16:creationId xmlns:a16="http://schemas.microsoft.com/office/drawing/2014/main" id="{A26B24BB-E897-37E4-EBD3-11E109758C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456" r="22454" b="6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214C3B9-74C6-2F56-3B62-6EF9CBDA0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3700" b="1" i="0">
                <a:effectLst/>
                <a:cs typeface="Arial" panose="020B0604020202020204" pitchFamily="34" charset="0"/>
              </a:rPr>
              <a:t>Theoretical models and NEW methods to describe river network and assess its diversity</a:t>
            </a:r>
            <a:endParaRPr lang="en-US" sz="3700" b="1">
              <a:effectLst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570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rocesses and factors driving the distribution and abundance of species...  | Download Scientific Diagram">
            <a:extLst>
              <a:ext uri="{FF2B5EF4-FFF2-40B4-BE49-F238E27FC236}">
                <a16:creationId xmlns:a16="http://schemas.microsoft.com/office/drawing/2014/main" id="{FB22D123-5106-56B8-7059-C30F9A86C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661" y="2410244"/>
            <a:ext cx="3681398" cy="20375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905A85E4-892A-95BC-E28C-F7FC9E8E46D2}"/>
              </a:ext>
            </a:extLst>
          </p:cNvPr>
          <p:cNvGrpSpPr/>
          <p:nvPr/>
        </p:nvGrpSpPr>
        <p:grpSpPr>
          <a:xfrm>
            <a:off x="1609212" y="-138199"/>
            <a:ext cx="9776844" cy="4088659"/>
            <a:chOff x="1609212" y="-138199"/>
            <a:chExt cx="9776844" cy="4088659"/>
          </a:xfrm>
        </p:grpSpPr>
        <p:graphicFrame>
          <p:nvGraphicFramePr>
            <p:cNvPr id="4" name="Diagramme 3">
              <a:extLst>
                <a:ext uri="{FF2B5EF4-FFF2-40B4-BE49-F238E27FC236}">
                  <a16:creationId xmlns:a16="http://schemas.microsoft.com/office/drawing/2014/main" id="{683C97C8-7315-D311-B623-602301B9A68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24394145"/>
                </p:ext>
              </p:extLst>
            </p:nvPr>
          </p:nvGraphicFramePr>
          <p:xfrm>
            <a:off x="1609212" y="-138199"/>
            <a:ext cx="8128000" cy="356719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20DDAC48-A7A9-8982-1350-88CF5A7CD5FA}"/>
                </a:ext>
              </a:extLst>
            </p:cNvPr>
            <p:cNvSpPr txBox="1"/>
            <p:nvPr/>
          </p:nvSpPr>
          <p:spPr>
            <a:xfrm>
              <a:off x="3267980" y="3235371"/>
              <a:ext cx="1915681" cy="715089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err="1">
                  <a:solidFill>
                    <a:schemeClr val="bg1"/>
                  </a:solidFill>
                </a:rPr>
                <a:t>Metacommunity</a:t>
              </a:r>
              <a:r>
                <a:rPr lang="fr-FR">
                  <a:solidFill>
                    <a:schemeClr val="bg1"/>
                  </a:solidFill>
                </a:rPr>
                <a:t> scenarios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08257357-D8A3-EA24-C2AF-130F2B2DC144}"/>
                </a:ext>
              </a:extLst>
            </p:cNvPr>
            <p:cNvSpPr txBox="1"/>
            <p:nvPr/>
          </p:nvSpPr>
          <p:spPr>
            <a:xfrm>
              <a:off x="9252939" y="2087078"/>
              <a:ext cx="2133117" cy="64633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err="1">
                  <a:solidFill>
                    <a:schemeClr val="bg1"/>
                  </a:solidFill>
                </a:rPr>
                <a:t>Appropriate</a:t>
              </a:r>
              <a:r>
                <a:rPr lang="fr-FR">
                  <a:solidFill>
                    <a:schemeClr val="bg1"/>
                  </a:solidFill>
                </a:rPr>
                <a:t> </a:t>
              </a:r>
              <a:r>
                <a:rPr lang="fr-FR" err="1">
                  <a:solidFill>
                    <a:schemeClr val="bg1"/>
                  </a:solidFill>
                </a:rPr>
                <a:t>metrics</a:t>
              </a:r>
              <a:endParaRPr lang="fr-FR">
                <a:solidFill>
                  <a:schemeClr val="bg1"/>
                </a:solidFill>
              </a:endParaRPr>
            </a:p>
          </p:txBody>
        </p:sp>
      </p:grpSp>
      <p:pic>
        <p:nvPicPr>
          <p:cNvPr id="12" name="Main graphic">
            <a:extLst>
              <a:ext uri="{FF2B5EF4-FFF2-40B4-BE49-F238E27FC236}">
                <a16:creationId xmlns:a16="http://schemas.microsoft.com/office/drawing/2014/main" id="{FF84CD1C-224B-C2C0-8F81-99A4AB8EE2CF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3211710" y="3987473"/>
            <a:ext cx="1971951" cy="2570817"/>
          </a:xfrm>
          <a:prstGeom prst="rect">
            <a:avLst/>
          </a:prstGeom>
          <a:ln>
            <a:noFill/>
          </a:ln>
        </p:spPr>
      </p:pic>
      <p:grpSp>
        <p:nvGrpSpPr>
          <p:cNvPr id="30" name="Groupe 29">
            <a:extLst>
              <a:ext uri="{FF2B5EF4-FFF2-40B4-BE49-F238E27FC236}">
                <a16:creationId xmlns:a16="http://schemas.microsoft.com/office/drawing/2014/main" id="{2F058FE0-604B-0458-07D2-C5243912752E}"/>
              </a:ext>
            </a:extLst>
          </p:cNvPr>
          <p:cNvGrpSpPr/>
          <p:nvPr/>
        </p:nvGrpSpPr>
        <p:grpSpPr>
          <a:xfrm>
            <a:off x="509604" y="2319810"/>
            <a:ext cx="2382903" cy="2806699"/>
            <a:chOff x="1805899" y="1409701"/>
            <a:chExt cx="3564044" cy="4309030"/>
          </a:xfrm>
        </p:grpSpPr>
        <p:pic>
          <p:nvPicPr>
            <p:cNvPr id="31" name="Image 30" descr="Une image contenant croquis, dessin, Dessin au trait, illustration&#10;&#10;Description générée automatiquement">
              <a:extLst>
                <a:ext uri="{FF2B5EF4-FFF2-40B4-BE49-F238E27FC236}">
                  <a16:creationId xmlns:a16="http://schemas.microsoft.com/office/drawing/2014/main" id="{02E9157C-2A4D-31F9-4DB0-2EA0AA019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43447">
              <a:off x="1553706" y="2296675"/>
              <a:ext cx="3762195" cy="3081918"/>
            </a:xfrm>
            <a:prstGeom prst="rect">
              <a:avLst/>
            </a:prstGeom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BB297E48-EC41-5E5D-2DCF-0EB244F27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85000"/>
            </a:blip>
            <a:stretch>
              <a:fillRect/>
            </a:stretch>
          </p:blipFill>
          <p:spPr>
            <a:xfrm>
              <a:off x="1805899" y="1409701"/>
              <a:ext cx="1410671" cy="1410671"/>
            </a:xfrm>
            <a:prstGeom prst="rect">
              <a:avLst/>
            </a:prstGeom>
          </p:spPr>
        </p:pic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C992D6F2-5102-1E19-61D4-293810614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85000"/>
            </a:blip>
            <a:stretch>
              <a:fillRect/>
            </a:stretch>
          </p:blipFill>
          <p:spPr>
            <a:xfrm>
              <a:off x="2205130" y="3429000"/>
              <a:ext cx="1194490" cy="1075355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5449E83A-F0E5-9427-6ABC-C0F14F4E3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alphaModFix amt="85000"/>
            </a:blip>
            <a:stretch>
              <a:fillRect/>
            </a:stretch>
          </p:blipFill>
          <p:spPr>
            <a:xfrm>
              <a:off x="3776165" y="2070643"/>
              <a:ext cx="1593778" cy="1446206"/>
            </a:xfrm>
            <a:prstGeom prst="rect">
              <a:avLst/>
            </a:prstGeom>
          </p:spPr>
        </p:pic>
      </p:grpSp>
      <p:pic>
        <p:nvPicPr>
          <p:cNvPr id="36" name="Image 35">
            <a:extLst>
              <a:ext uri="{FF2B5EF4-FFF2-40B4-BE49-F238E27FC236}">
                <a16:creationId xmlns:a16="http://schemas.microsoft.com/office/drawing/2014/main" id="{E515C34F-C94C-5257-3560-57DF29C94B5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79221" y="2891041"/>
            <a:ext cx="1680551" cy="2188526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A4AA316-0967-144A-021C-FF70FEEDC76F}"/>
              </a:ext>
            </a:extLst>
          </p:cNvPr>
          <p:cNvCxnSpPr>
            <a:cxnSpLocks/>
          </p:cNvCxnSpPr>
          <p:nvPr/>
        </p:nvCxnSpPr>
        <p:spPr>
          <a:xfrm>
            <a:off x="4296574" y="1700981"/>
            <a:ext cx="9832" cy="153439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809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B3106-AC38-9BB2-84FA-2E27804E2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0482DEC-E5DF-613E-FBF1-24AC543C7F3D}"/>
              </a:ext>
            </a:extLst>
          </p:cNvPr>
          <p:cNvSpPr txBox="1"/>
          <p:nvPr/>
        </p:nvSpPr>
        <p:spPr>
          <a:xfrm>
            <a:off x="6351684" y="5458683"/>
            <a:ext cx="2768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/>
              <a:t>Adapted</a:t>
            </a:r>
            <a:r>
              <a:rPr lang="fr-FR" sz="1200" dirty="0"/>
              <a:t> </a:t>
            </a:r>
            <a:r>
              <a:rPr lang="fr-FR" sz="1200" dirty="0" err="1"/>
              <a:t>from</a:t>
            </a:r>
            <a:r>
              <a:rPr lang="fr-FR" sz="1200" dirty="0"/>
              <a:t> Messager et al. (2023)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455E4B06-7C86-C6DF-7C95-011ABBC9C9C1}"/>
              </a:ext>
            </a:extLst>
          </p:cNvPr>
          <p:cNvGrpSpPr/>
          <p:nvPr/>
        </p:nvGrpSpPr>
        <p:grpSpPr>
          <a:xfrm>
            <a:off x="4973873" y="2005569"/>
            <a:ext cx="6556480" cy="3453114"/>
            <a:chOff x="1057274" y="1563381"/>
            <a:chExt cx="8392877" cy="4227819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6F5EA78F-C153-4B8A-2EB5-38A97C08A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6300" y="1563381"/>
              <a:ext cx="7303851" cy="4227819"/>
            </a:xfrm>
            <a:prstGeom prst="rect">
              <a:avLst/>
            </a:prstGeom>
          </p:spPr>
        </p:pic>
        <p:sp>
          <p:nvSpPr>
            <p:cNvPr id="18" name="Organigramme : Données stockées 17">
              <a:extLst>
                <a:ext uri="{FF2B5EF4-FFF2-40B4-BE49-F238E27FC236}">
                  <a16:creationId xmlns:a16="http://schemas.microsoft.com/office/drawing/2014/main" id="{E95583F4-CA68-BCA8-A0F1-45FB12097FA0}"/>
                </a:ext>
              </a:extLst>
            </p:cNvPr>
            <p:cNvSpPr/>
            <p:nvPr/>
          </p:nvSpPr>
          <p:spPr>
            <a:xfrm>
              <a:off x="1057274" y="2934660"/>
              <a:ext cx="1377951" cy="1526850"/>
            </a:xfrm>
            <a:prstGeom prst="flowChartOnlineStorag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Arc 18">
            <a:extLst>
              <a:ext uri="{FF2B5EF4-FFF2-40B4-BE49-F238E27FC236}">
                <a16:creationId xmlns:a16="http://schemas.microsoft.com/office/drawing/2014/main" id="{F69EB3F8-6238-B3DC-44E8-F0B9FD83912E}"/>
              </a:ext>
            </a:extLst>
          </p:cNvPr>
          <p:cNvSpPr/>
          <p:nvPr/>
        </p:nvSpPr>
        <p:spPr>
          <a:xfrm rot="17407089">
            <a:off x="1855327" y="3344487"/>
            <a:ext cx="897525" cy="192616"/>
          </a:xfrm>
          <a:prstGeom prst="arc">
            <a:avLst/>
          </a:prstGeom>
          <a:ln w="762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E8C6478-13CB-32FD-940C-7EF085F581FD}"/>
              </a:ext>
            </a:extLst>
          </p:cNvPr>
          <p:cNvSpPr txBox="1"/>
          <p:nvPr/>
        </p:nvSpPr>
        <p:spPr>
          <a:xfrm>
            <a:off x="3047036" y="3247227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2D0C4A5-4BAA-729F-67E4-7D9FDF2EFE5E}"/>
              </a:ext>
            </a:extLst>
          </p:cNvPr>
          <p:cNvGrpSpPr/>
          <p:nvPr/>
        </p:nvGrpSpPr>
        <p:grpSpPr>
          <a:xfrm>
            <a:off x="1805899" y="1409701"/>
            <a:ext cx="3564044" cy="4309030"/>
            <a:chOff x="1805899" y="1409701"/>
            <a:chExt cx="3564044" cy="4309030"/>
          </a:xfrm>
        </p:grpSpPr>
        <p:pic>
          <p:nvPicPr>
            <p:cNvPr id="34" name="Image 33" descr="Une image contenant croquis, dessin, Dessin au trait, illustration&#10;&#10;Description générée automatiquement">
              <a:extLst>
                <a:ext uri="{FF2B5EF4-FFF2-40B4-BE49-F238E27FC236}">
                  <a16:creationId xmlns:a16="http://schemas.microsoft.com/office/drawing/2014/main" id="{91DED21C-8587-26C0-2804-E5B630241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43447">
              <a:off x="1553706" y="2296675"/>
              <a:ext cx="3762195" cy="3081918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83E6461B-02F2-7F55-DF47-68660C3D1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85000"/>
            </a:blip>
            <a:stretch>
              <a:fillRect/>
            </a:stretch>
          </p:blipFill>
          <p:spPr>
            <a:xfrm>
              <a:off x="1805899" y="1409701"/>
              <a:ext cx="1410671" cy="1410671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5B7E1A0A-DE10-3F20-C58D-EB2EADA1E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85000"/>
            </a:blip>
            <a:stretch>
              <a:fillRect/>
            </a:stretch>
          </p:blipFill>
          <p:spPr>
            <a:xfrm>
              <a:off x="2205130" y="3429000"/>
              <a:ext cx="1194490" cy="1075355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8BAD63B7-F303-527A-0518-64F4C07E7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85000"/>
            </a:blip>
            <a:stretch>
              <a:fillRect/>
            </a:stretch>
          </p:blipFill>
          <p:spPr>
            <a:xfrm>
              <a:off x="3776165" y="2070643"/>
              <a:ext cx="1593778" cy="1446206"/>
            </a:xfrm>
            <a:prstGeom prst="rect">
              <a:avLst/>
            </a:prstGeom>
          </p:spPr>
        </p:pic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56E787CD-14D5-D833-671C-D14C72D0A64D}"/>
              </a:ext>
            </a:extLst>
          </p:cNvPr>
          <p:cNvGrpSpPr/>
          <p:nvPr/>
        </p:nvGrpSpPr>
        <p:grpSpPr>
          <a:xfrm>
            <a:off x="4916531" y="3412797"/>
            <a:ext cx="924575" cy="530907"/>
            <a:chOff x="1789283" y="336915"/>
            <a:chExt cx="250232" cy="222458"/>
          </a:xfrm>
        </p:grpSpPr>
        <p:sp>
          <p:nvSpPr>
            <p:cNvPr id="21" name="Flèche : droite 20">
              <a:extLst>
                <a:ext uri="{FF2B5EF4-FFF2-40B4-BE49-F238E27FC236}">
                  <a16:creationId xmlns:a16="http://schemas.microsoft.com/office/drawing/2014/main" id="{96D8477B-F40C-4FED-708E-69BC46116503}"/>
                </a:ext>
              </a:extLst>
            </p:cNvPr>
            <p:cNvSpPr/>
            <p:nvPr/>
          </p:nvSpPr>
          <p:spPr>
            <a:xfrm flipH="1">
              <a:off x="1789283" y="336915"/>
              <a:ext cx="250232" cy="22245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2" name="Flèche : droite 4">
              <a:extLst>
                <a:ext uri="{FF2B5EF4-FFF2-40B4-BE49-F238E27FC236}">
                  <a16:creationId xmlns:a16="http://schemas.microsoft.com/office/drawing/2014/main" id="{409ED626-3CEB-5848-4859-7087448D94E1}"/>
                </a:ext>
              </a:extLst>
            </p:cNvPr>
            <p:cNvSpPr txBox="1"/>
            <p:nvPr/>
          </p:nvSpPr>
          <p:spPr>
            <a:xfrm>
              <a:off x="1856020" y="381407"/>
              <a:ext cx="183495" cy="1334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000" kern="1200"/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86FECC70-6BF4-2984-1D8A-9857C83A1C05}"/>
              </a:ext>
            </a:extLst>
          </p:cNvPr>
          <p:cNvGrpSpPr/>
          <p:nvPr/>
        </p:nvGrpSpPr>
        <p:grpSpPr>
          <a:xfrm>
            <a:off x="3073220" y="2667040"/>
            <a:ext cx="1036800" cy="1247400"/>
            <a:chOff x="3073220" y="2667040"/>
            <a:chExt cx="1036800" cy="124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8" name="Encre 27">
                  <a:extLst>
                    <a:ext uri="{FF2B5EF4-FFF2-40B4-BE49-F238E27FC236}">
                      <a16:creationId xmlns:a16="http://schemas.microsoft.com/office/drawing/2014/main" id="{5C2606C3-8A49-80D6-D05C-DEC93DAD43D3}"/>
                    </a:ext>
                  </a:extLst>
                </p14:cNvPr>
                <p14:cNvContentPartPr/>
                <p14:nvPr/>
              </p14:nvContentPartPr>
              <p14:xfrm>
                <a:off x="3073220" y="2667040"/>
                <a:ext cx="222840" cy="878400"/>
              </p14:xfrm>
            </p:contentPart>
          </mc:Choice>
          <mc:Fallback xmlns="">
            <p:pic>
              <p:nvPicPr>
                <p:cNvPr id="28" name="Encre 27">
                  <a:extLst>
                    <a:ext uri="{FF2B5EF4-FFF2-40B4-BE49-F238E27FC236}">
                      <a16:creationId xmlns:a16="http://schemas.microsoft.com/office/drawing/2014/main" id="{5C2606C3-8A49-80D6-D05C-DEC93DAD43D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067100" y="2660920"/>
                  <a:ext cx="235080" cy="89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FFC8D77A-9703-4B95-CB78-21BF46CC6BF1}"/>
                    </a:ext>
                  </a:extLst>
                </p14:cNvPr>
                <p14:cNvContentPartPr/>
                <p14:nvPr/>
              </p14:nvContentPartPr>
              <p14:xfrm>
                <a:off x="3217940" y="3511960"/>
                <a:ext cx="104040" cy="36360"/>
              </p14:xfrm>
            </p:contentPart>
          </mc:Choice>
          <mc:Fallback xmlns=""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FFC8D77A-9703-4B95-CB78-21BF46CC6BF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211820" y="3505840"/>
                  <a:ext cx="1162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5" name="Encre 34">
                  <a:extLst>
                    <a:ext uri="{FF2B5EF4-FFF2-40B4-BE49-F238E27FC236}">
                      <a16:creationId xmlns:a16="http://schemas.microsoft.com/office/drawing/2014/main" id="{EECDD116-C49B-652F-B6B8-20F1B5807ECE}"/>
                    </a:ext>
                  </a:extLst>
                </p14:cNvPr>
                <p14:cNvContentPartPr/>
                <p14:nvPr/>
              </p14:nvContentPartPr>
              <p14:xfrm>
                <a:off x="3393260" y="3271480"/>
                <a:ext cx="716760" cy="638640"/>
              </p14:xfrm>
            </p:contentPart>
          </mc:Choice>
          <mc:Fallback xmlns="">
            <p:pic>
              <p:nvPicPr>
                <p:cNvPr id="35" name="Encre 34">
                  <a:extLst>
                    <a:ext uri="{FF2B5EF4-FFF2-40B4-BE49-F238E27FC236}">
                      <a16:creationId xmlns:a16="http://schemas.microsoft.com/office/drawing/2014/main" id="{EECDD116-C49B-652F-B6B8-20F1B5807EC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387140" y="3265360"/>
                  <a:ext cx="729000" cy="65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6" name="Encre 35">
                  <a:extLst>
                    <a:ext uri="{FF2B5EF4-FFF2-40B4-BE49-F238E27FC236}">
                      <a16:creationId xmlns:a16="http://schemas.microsoft.com/office/drawing/2014/main" id="{02861D24-34D4-B01A-50B5-51E64B99BEA0}"/>
                    </a:ext>
                  </a:extLst>
                </p14:cNvPr>
                <p14:cNvContentPartPr/>
                <p14:nvPr/>
              </p14:nvContentPartPr>
              <p14:xfrm>
                <a:off x="3405860" y="3911560"/>
                <a:ext cx="119520" cy="2880"/>
              </p14:xfrm>
            </p:contentPart>
          </mc:Choice>
          <mc:Fallback xmlns="">
            <p:pic>
              <p:nvPicPr>
                <p:cNvPr id="36" name="Encre 35">
                  <a:extLst>
                    <a:ext uri="{FF2B5EF4-FFF2-40B4-BE49-F238E27FC236}">
                      <a16:creationId xmlns:a16="http://schemas.microsoft.com/office/drawing/2014/main" id="{02861D24-34D4-B01A-50B5-51E64B99BEA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399740" y="3905440"/>
                  <a:ext cx="131760" cy="1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3CE3A932-E5A4-F8FB-2576-DC626D9F2BF8}"/>
              </a:ext>
            </a:extLst>
          </p:cNvPr>
          <p:cNvGrpSpPr/>
          <p:nvPr/>
        </p:nvGrpSpPr>
        <p:grpSpPr>
          <a:xfrm>
            <a:off x="2918791" y="-184729"/>
            <a:ext cx="5861952" cy="1345249"/>
            <a:chOff x="1609212" y="-138199"/>
            <a:chExt cx="9776844" cy="4145914"/>
          </a:xfrm>
        </p:grpSpPr>
        <p:graphicFrame>
          <p:nvGraphicFramePr>
            <p:cNvPr id="5" name="Diagramme 4">
              <a:extLst>
                <a:ext uri="{FF2B5EF4-FFF2-40B4-BE49-F238E27FC236}">
                  <a16:creationId xmlns:a16="http://schemas.microsoft.com/office/drawing/2014/main" id="{E3CD4793-832C-EC71-6A86-CE828A2A880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35734718"/>
                </p:ext>
              </p:extLst>
            </p:nvPr>
          </p:nvGraphicFramePr>
          <p:xfrm>
            <a:off x="1609212" y="-138199"/>
            <a:ext cx="8128000" cy="356719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46E2E9D1-2E3E-E68D-8CF0-D3FFD26B8025}"/>
                </a:ext>
              </a:extLst>
            </p:cNvPr>
            <p:cNvSpPr txBox="1"/>
            <p:nvPr/>
          </p:nvSpPr>
          <p:spPr>
            <a:xfrm>
              <a:off x="3204947" y="2538496"/>
              <a:ext cx="2133117" cy="146921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err="1">
                  <a:solidFill>
                    <a:schemeClr val="bg1"/>
                  </a:solidFill>
                </a:rPr>
                <a:t>Metacommunity</a:t>
              </a:r>
              <a:r>
                <a:rPr lang="fr-FR" sz="1100">
                  <a:solidFill>
                    <a:schemeClr val="bg1"/>
                  </a:solidFill>
                </a:rPr>
                <a:t> scenarios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5CA11400-CED3-3612-370E-989A69CAF8FB}"/>
                </a:ext>
              </a:extLst>
            </p:cNvPr>
            <p:cNvSpPr txBox="1"/>
            <p:nvPr/>
          </p:nvSpPr>
          <p:spPr>
            <a:xfrm>
              <a:off x="9252939" y="2087079"/>
              <a:ext cx="2133117" cy="132794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err="1">
                  <a:solidFill>
                    <a:schemeClr val="bg1"/>
                  </a:solidFill>
                </a:rPr>
                <a:t>Appropriate</a:t>
              </a:r>
              <a:r>
                <a:rPr lang="fr-FR" sz="1100">
                  <a:solidFill>
                    <a:schemeClr val="bg1"/>
                  </a:solidFill>
                </a:rPr>
                <a:t> </a:t>
              </a:r>
              <a:r>
                <a:rPr lang="fr-FR" sz="1100" err="1">
                  <a:solidFill>
                    <a:schemeClr val="bg1"/>
                  </a:solidFill>
                </a:rPr>
                <a:t>metrics</a:t>
              </a:r>
              <a:endParaRPr lang="fr-FR" sz="11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176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ain graphic">
            <a:extLst>
              <a:ext uri="{FF2B5EF4-FFF2-40B4-BE49-F238E27FC236}">
                <a16:creationId xmlns:a16="http://schemas.microsoft.com/office/drawing/2014/main" id="{A5CD3062-79D1-7470-1165-860AFFBC0C0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3440606" y="1713073"/>
            <a:ext cx="4722799" cy="4809971"/>
          </a:xfrm>
          <a:prstGeom prst="rect">
            <a:avLst/>
          </a:prstGeom>
          <a:ln>
            <a:noFill/>
          </a:ln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19F168F9-A1F2-FA7A-B06E-66B8278D074E}"/>
              </a:ext>
            </a:extLst>
          </p:cNvPr>
          <p:cNvSpPr txBox="1"/>
          <p:nvPr/>
        </p:nvSpPr>
        <p:spPr>
          <a:xfrm>
            <a:off x="1081548" y="2799885"/>
            <a:ext cx="217077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>
                <a:solidFill>
                  <a:schemeClr val="accent1"/>
                </a:solidFill>
              </a:rPr>
              <a:t>Dispersal</a:t>
            </a:r>
          </a:p>
          <a:p>
            <a:pPr algn="r"/>
            <a:r>
              <a:rPr lang="fr-FR" sz="1100">
                <a:solidFill>
                  <a:schemeClr val="accent1"/>
                </a:solidFill>
              </a:rPr>
              <a:t>Biotic interactions</a:t>
            </a:r>
          </a:p>
          <a:p>
            <a:pPr algn="r"/>
            <a:r>
              <a:rPr lang="fr-FR" sz="1100">
                <a:solidFill>
                  <a:schemeClr val="accent1"/>
                </a:solidFill>
              </a:rPr>
              <a:t>Ecological drift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7013ABC-8A3D-5151-AA21-5FFD85107C92}"/>
              </a:ext>
            </a:extLst>
          </p:cNvPr>
          <p:cNvSpPr txBox="1"/>
          <p:nvPr/>
        </p:nvSpPr>
        <p:spPr>
          <a:xfrm>
            <a:off x="8163405" y="2533814"/>
            <a:ext cx="3432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accent1"/>
                </a:solidFill>
              </a:rPr>
              <a:t>Trait-by-environment matching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7945CA1-61B2-56E0-499A-97D7B3C04E8C}"/>
              </a:ext>
            </a:extLst>
          </p:cNvPr>
          <p:cNvSpPr txBox="1"/>
          <p:nvPr/>
        </p:nvSpPr>
        <p:spPr>
          <a:xfrm>
            <a:off x="8265229" y="4902855"/>
            <a:ext cx="2442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accent1"/>
                </a:solidFill>
              </a:rPr>
              <a:t>Ecological drift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5C522B3-BC60-7766-655C-EE1E4D90F0EE}"/>
              </a:ext>
            </a:extLst>
          </p:cNvPr>
          <p:cNvSpPr txBox="1"/>
          <p:nvPr/>
        </p:nvSpPr>
        <p:spPr>
          <a:xfrm>
            <a:off x="1701619" y="1726807"/>
            <a:ext cx="1398259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</a:rPr>
              <a:t>Patch dynamics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28C8CDF-41CE-0538-7A2A-6E50B4534E70}"/>
              </a:ext>
            </a:extLst>
          </p:cNvPr>
          <p:cNvSpPr txBox="1"/>
          <p:nvPr/>
        </p:nvSpPr>
        <p:spPr>
          <a:xfrm>
            <a:off x="8196931" y="1765384"/>
            <a:ext cx="1461537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</a:rPr>
              <a:t>Species sorting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612F5E7-5A8B-3BB6-9832-77977CD8035F}"/>
              </a:ext>
            </a:extLst>
          </p:cNvPr>
          <p:cNvSpPr txBox="1"/>
          <p:nvPr/>
        </p:nvSpPr>
        <p:spPr>
          <a:xfrm>
            <a:off x="1665790" y="4584763"/>
            <a:ext cx="1398259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</a:rPr>
              <a:t>Mass-effect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7FB92DB-E95F-1C7E-A390-C00995ED187A}"/>
              </a:ext>
            </a:extLst>
          </p:cNvPr>
          <p:cNvSpPr txBox="1"/>
          <p:nvPr/>
        </p:nvSpPr>
        <p:spPr>
          <a:xfrm>
            <a:off x="8265229" y="4454600"/>
            <a:ext cx="1393239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</a:rPr>
              <a:t>Neutral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F4CDBF1-397A-84AA-C2B1-E13868EF4FAA}"/>
              </a:ext>
            </a:extLst>
          </p:cNvPr>
          <p:cNvSpPr txBox="1"/>
          <p:nvPr/>
        </p:nvSpPr>
        <p:spPr>
          <a:xfrm>
            <a:off x="359587" y="5002470"/>
            <a:ext cx="2740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>
                <a:solidFill>
                  <a:schemeClr val="accent1"/>
                </a:solidFill>
              </a:rPr>
              <a:t>Dispersal more important than trait-by-environment matching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FBD58BC-F192-2AC8-73EA-6FB868F60A14}"/>
              </a:ext>
            </a:extLst>
          </p:cNvPr>
          <p:cNvSpPr txBox="1"/>
          <p:nvPr/>
        </p:nvSpPr>
        <p:spPr>
          <a:xfrm>
            <a:off x="7577583" y="6168595"/>
            <a:ext cx="2768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/>
              <a:t>Adapted from Leibold (2004)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7465EADE-2710-B61C-7D8B-58D77E7EBA2B}"/>
              </a:ext>
            </a:extLst>
          </p:cNvPr>
          <p:cNvGrpSpPr/>
          <p:nvPr/>
        </p:nvGrpSpPr>
        <p:grpSpPr>
          <a:xfrm>
            <a:off x="2918791" y="-184729"/>
            <a:ext cx="5861952" cy="1345249"/>
            <a:chOff x="1609212" y="-138199"/>
            <a:chExt cx="9776844" cy="4145914"/>
          </a:xfrm>
        </p:grpSpPr>
        <p:graphicFrame>
          <p:nvGraphicFramePr>
            <p:cNvPr id="9" name="Diagramme 8">
              <a:extLst>
                <a:ext uri="{FF2B5EF4-FFF2-40B4-BE49-F238E27FC236}">
                  <a16:creationId xmlns:a16="http://schemas.microsoft.com/office/drawing/2014/main" id="{C916475A-8D50-3B11-6D41-35B658EB358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16415403"/>
                </p:ext>
              </p:extLst>
            </p:nvPr>
          </p:nvGraphicFramePr>
          <p:xfrm>
            <a:off x="1609212" y="-138199"/>
            <a:ext cx="8128000" cy="356719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50B57700-F3B9-FE88-6292-7D2BE22F3E78}"/>
                </a:ext>
              </a:extLst>
            </p:cNvPr>
            <p:cNvSpPr txBox="1"/>
            <p:nvPr/>
          </p:nvSpPr>
          <p:spPr>
            <a:xfrm>
              <a:off x="3204947" y="2538496"/>
              <a:ext cx="2133117" cy="1469219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err="1">
                  <a:solidFill>
                    <a:schemeClr val="bg1"/>
                  </a:solidFill>
                </a:rPr>
                <a:t>Metacommunity</a:t>
              </a:r>
              <a:r>
                <a:rPr lang="fr-FR" sz="1100">
                  <a:solidFill>
                    <a:schemeClr val="bg1"/>
                  </a:solidFill>
                </a:rPr>
                <a:t> scenarios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E5C69E40-B995-BEC2-8548-CFDD44A7C014}"/>
                </a:ext>
              </a:extLst>
            </p:cNvPr>
            <p:cNvSpPr txBox="1"/>
            <p:nvPr/>
          </p:nvSpPr>
          <p:spPr>
            <a:xfrm>
              <a:off x="9252939" y="2087079"/>
              <a:ext cx="2133117" cy="132794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err="1">
                  <a:solidFill>
                    <a:schemeClr val="bg1"/>
                  </a:solidFill>
                </a:rPr>
                <a:t>Appropriate</a:t>
              </a:r>
              <a:r>
                <a:rPr lang="fr-FR" sz="1100">
                  <a:solidFill>
                    <a:schemeClr val="bg1"/>
                  </a:solidFill>
                </a:rPr>
                <a:t> </a:t>
              </a:r>
              <a:r>
                <a:rPr lang="fr-FR" sz="1100" err="1">
                  <a:solidFill>
                    <a:schemeClr val="bg1"/>
                  </a:solidFill>
                </a:rPr>
                <a:t>metrics</a:t>
              </a:r>
              <a:endParaRPr lang="fr-FR" sz="1100">
                <a:solidFill>
                  <a:schemeClr val="bg1"/>
                </a:solidFill>
              </a:endParaRP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9F17847A-2BD5-7BE8-FBF6-510E464662D3}"/>
              </a:ext>
            </a:extLst>
          </p:cNvPr>
          <p:cNvSpPr txBox="1"/>
          <p:nvPr/>
        </p:nvSpPr>
        <p:spPr>
          <a:xfrm>
            <a:off x="1269870" y="2472273"/>
            <a:ext cx="1982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>
                <a:solidFill>
                  <a:schemeClr val="accent1"/>
                </a:solidFill>
              </a:rPr>
              <a:t>Identical patchs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35959A-DCE8-ED6D-2B6A-BA5B8598E6C8}"/>
              </a:ext>
            </a:extLst>
          </p:cNvPr>
          <p:cNvSpPr/>
          <p:nvPr/>
        </p:nvSpPr>
        <p:spPr>
          <a:xfrm>
            <a:off x="1556886" y="4461397"/>
            <a:ext cx="1713356" cy="600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961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ocesses and factors driving the distribution and abundance of species...  | Download Scientific Diagram">
            <a:extLst>
              <a:ext uri="{FF2B5EF4-FFF2-40B4-BE49-F238E27FC236}">
                <a16:creationId xmlns:a16="http://schemas.microsoft.com/office/drawing/2014/main" id="{73D0517D-0A5B-04E2-FCBB-C1BF71944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787" y="1820964"/>
            <a:ext cx="7173467" cy="39702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105AB4F-578D-94C5-0BAA-BB604E561D45}"/>
              </a:ext>
            </a:extLst>
          </p:cNvPr>
          <p:cNvSpPr txBox="1"/>
          <p:nvPr/>
        </p:nvSpPr>
        <p:spPr>
          <a:xfrm>
            <a:off x="1951787" y="5791200"/>
            <a:ext cx="162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/>
              <a:t>Messager et al. (2023)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A2AE192-CDFC-16D2-D1B2-92A849C1ABFC}"/>
              </a:ext>
            </a:extLst>
          </p:cNvPr>
          <p:cNvSpPr/>
          <p:nvPr/>
        </p:nvSpPr>
        <p:spPr>
          <a:xfrm>
            <a:off x="4973560" y="2847372"/>
            <a:ext cx="952678" cy="3819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864D9F-6278-9795-0C24-2E00706AB30C}"/>
              </a:ext>
            </a:extLst>
          </p:cNvPr>
          <p:cNvSpPr/>
          <p:nvPr/>
        </p:nvSpPr>
        <p:spPr>
          <a:xfrm>
            <a:off x="7163104" y="5013767"/>
            <a:ext cx="952678" cy="3819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BF5A170-71BE-8B8B-1A56-47BB529A2C70}"/>
              </a:ext>
            </a:extLst>
          </p:cNvPr>
          <p:cNvSpPr/>
          <p:nvPr/>
        </p:nvSpPr>
        <p:spPr>
          <a:xfrm>
            <a:off x="7784053" y="4083678"/>
            <a:ext cx="1174752" cy="3819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6A5C56E6-AD56-4E61-4D53-D21FFC13B729}"/>
              </a:ext>
            </a:extLst>
          </p:cNvPr>
          <p:cNvSpPr txBox="1"/>
          <p:nvPr/>
        </p:nvSpPr>
        <p:spPr>
          <a:xfrm>
            <a:off x="9210490" y="5013767"/>
            <a:ext cx="281560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err="1">
                <a:solidFill>
                  <a:srgbClr val="FF0000"/>
                </a:solidFill>
              </a:rPr>
              <a:t>Higly</a:t>
            </a:r>
            <a:r>
              <a:rPr lang="fr-FR">
                <a:solidFill>
                  <a:srgbClr val="FF0000"/>
                </a:solidFill>
              </a:rPr>
              <a:t> important for a </a:t>
            </a:r>
            <a:r>
              <a:rPr lang="fr-FR" err="1">
                <a:solidFill>
                  <a:srgbClr val="FF0000"/>
                </a:solidFill>
              </a:rPr>
              <a:t>better</a:t>
            </a:r>
            <a:r>
              <a:rPr lang="fr-FR">
                <a:solidFill>
                  <a:srgbClr val="FF0000"/>
                </a:solidFill>
              </a:rPr>
              <a:t> understanding of </a:t>
            </a:r>
            <a:r>
              <a:rPr lang="fr-FR" err="1">
                <a:solidFill>
                  <a:srgbClr val="FF0000"/>
                </a:solidFill>
              </a:rPr>
              <a:t>diversity</a:t>
            </a:r>
            <a:r>
              <a:rPr lang="fr-FR">
                <a:solidFill>
                  <a:srgbClr val="FF0000"/>
                </a:solidFill>
              </a:rPr>
              <a:t> in </a:t>
            </a:r>
            <a:r>
              <a:rPr lang="fr-FR" err="1">
                <a:solidFill>
                  <a:srgbClr val="FF0000"/>
                </a:solidFill>
              </a:rPr>
              <a:t>dendritic</a:t>
            </a:r>
            <a:r>
              <a:rPr lang="fr-FR">
                <a:solidFill>
                  <a:srgbClr val="FF0000"/>
                </a:solidFill>
              </a:rPr>
              <a:t> river networks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EF5E605F-A412-1A9B-D0CE-4FF35CA61B0E}"/>
              </a:ext>
            </a:extLst>
          </p:cNvPr>
          <p:cNvGrpSpPr/>
          <p:nvPr/>
        </p:nvGrpSpPr>
        <p:grpSpPr>
          <a:xfrm>
            <a:off x="2918791" y="-174897"/>
            <a:ext cx="5861952" cy="1345249"/>
            <a:chOff x="1609212" y="-138199"/>
            <a:chExt cx="9776844" cy="4145914"/>
          </a:xfrm>
        </p:grpSpPr>
        <p:graphicFrame>
          <p:nvGraphicFramePr>
            <p:cNvPr id="5" name="Diagramme 4">
              <a:extLst>
                <a:ext uri="{FF2B5EF4-FFF2-40B4-BE49-F238E27FC236}">
                  <a16:creationId xmlns:a16="http://schemas.microsoft.com/office/drawing/2014/main" id="{E10C3DDD-1A74-9F26-8A9F-192589CDC76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76241462"/>
                </p:ext>
              </p:extLst>
            </p:nvPr>
          </p:nvGraphicFramePr>
          <p:xfrm>
            <a:off x="1609212" y="-138199"/>
            <a:ext cx="8128000" cy="356719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39876219-66DF-D2D3-F670-A26884888259}"/>
                </a:ext>
              </a:extLst>
            </p:cNvPr>
            <p:cNvSpPr txBox="1"/>
            <p:nvPr/>
          </p:nvSpPr>
          <p:spPr>
            <a:xfrm>
              <a:off x="3204947" y="2538496"/>
              <a:ext cx="2133117" cy="146921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err="1">
                  <a:solidFill>
                    <a:schemeClr val="bg1"/>
                  </a:solidFill>
                </a:rPr>
                <a:t>Metacommunity</a:t>
              </a:r>
              <a:r>
                <a:rPr lang="fr-FR" sz="1100">
                  <a:solidFill>
                    <a:schemeClr val="bg1"/>
                  </a:solidFill>
                </a:rPr>
                <a:t> scenarios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DE449AAF-0A8A-2B26-F075-C2B800B110BB}"/>
                </a:ext>
              </a:extLst>
            </p:cNvPr>
            <p:cNvSpPr txBox="1"/>
            <p:nvPr/>
          </p:nvSpPr>
          <p:spPr>
            <a:xfrm>
              <a:off x="9252939" y="2087079"/>
              <a:ext cx="2133117" cy="132794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err="1">
                  <a:solidFill>
                    <a:schemeClr val="bg1"/>
                  </a:solidFill>
                </a:rPr>
                <a:t>Appropriate</a:t>
              </a:r>
              <a:r>
                <a:rPr lang="fr-FR" sz="1100">
                  <a:solidFill>
                    <a:schemeClr val="bg1"/>
                  </a:solidFill>
                </a:rPr>
                <a:t> </a:t>
              </a:r>
              <a:r>
                <a:rPr lang="fr-FR" sz="1100" err="1">
                  <a:solidFill>
                    <a:schemeClr val="bg1"/>
                  </a:solidFill>
                </a:rPr>
                <a:t>metrics</a:t>
              </a:r>
              <a:endParaRPr lang="fr-FR" sz="11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1204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02E11F-B099-6F46-0296-8CC6B0691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" y="2268"/>
            <a:ext cx="10515600" cy="1764758"/>
          </a:xfrm>
        </p:spPr>
        <p:txBody>
          <a:bodyPr>
            <a:normAutofit fontScale="90000"/>
          </a:bodyPr>
          <a:lstStyle/>
          <a:p>
            <a:r>
              <a:rPr lang="en-US" dirty="0"/>
              <a:t>Why is it important to talk about diversity patterns in riverine habitats ?</a:t>
            </a:r>
            <a:br>
              <a:rPr lang="en-US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4F2EB8-53C2-A76E-4765-12A78D25D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244" y="1958552"/>
            <a:ext cx="6306141" cy="47403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Biodiversity in freshwater habitats : </a:t>
            </a:r>
          </a:p>
          <a:p>
            <a:r>
              <a:rPr lang="en-US"/>
              <a:t>support 10</a:t>
            </a:r>
            <a:r>
              <a:rPr lang="en-US" dirty="0"/>
              <a:t>% of all known species</a:t>
            </a:r>
          </a:p>
          <a:p>
            <a:r>
              <a:rPr lang="en-US"/>
              <a:t>specific structure (providing high variety </a:t>
            </a:r>
            <a:r>
              <a:rPr lang="en-US" dirty="0"/>
              <a:t>of </a:t>
            </a:r>
            <a:r>
              <a:rPr lang="en-US"/>
              <a:t>habitats and ecological corridors) </a:t>
            </a:r>
          </a:p>
          <a:p>
            <a:r>
              <a:rPr lang="en-US"/>
              <a:t>support </a:t>
            </a:r>
            <a:r>
              <a:rPr lang="en-US" dirty="0"/>
              <a:t>river ecosystem</a:t>
            </a:r>
            <a:r>
              <a:rPr lang="en-US"/>
              <a:t> services</a:t>
            </a:r>
          </a:p>
          <a:p>
            <a:r>
              <a:rPr lang="en-US"/>
              <a:t>declines far greater than in terrestrial </a:t>
            </a:r>
            <a:r>
              <a:rPr lang="en-US" dirty="0"/>
              <a:t>habitats</a:t>
            </a: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8" name="Image 7" descr="Why river floodplains are key to preserving nature and biodiversity in ...">
            <a:extLst>
              <a:ext uri="{FF2B5EF4-FFF2-40B4-BE49-F238E27FC236}">
                <a16:creationId xmlns:a16="http://schemas.microsoft.com/office/drawing/2014/main" id="{B7FCE948-BAE6-7310-104D-ADBF5DB41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475" y="1958552"/>
            <a:ext cx="5436602" cy="447208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E59D7E6-D583-7A60-F966-53587046113A}"/>
              </a:ext>
            </a:extLst>
          </p:cNvPr>
          <p:cNvSpPr txBox="1"/>
          <p:nvPr/>
        </p:nvSpPr>
        <p:spPr>
          <a:xfrm>
            <a:off x="10149385" y="605505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(Emily Harrington)</a:t>
            </a:r>
          </a:p>
        </p:txBody>
      </p:sp>
    </p:spTree>
    <p:extLst>
      <p:ext uri="{BB962C8B-B14F-4D97-AF65-F5344CB8AC3E}">
        <p14:creationId xmlns:p14="http://schemas.microsoft.com/office/powerpoint/2010/main" val="3723531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230AF330-4FBD-5FA0-4F62-5C4816E0A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101292"/>
              </p:ext>
            </p:extLst>
          </p:nvPr>
        </p:nvGraphicFramePr>
        <p:xfrm>
          <a:off x="167579" y="1698854"/>
          <a:ext cx="6077455" cy="4872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4078">
                  <a:extLst>
                    <a:ext uri="{9D8B030D-6E8A-4147-A177-3AD203B41FA5}">
                      <a16:colId xmlns:a16="http://schemas.microsoft.com/office/drawing/2014/main" val="3242700423"/>
                    </a:ext>
                  </a:extLst>
                </a:gridCol>
                <a:gridCol w="3203377">
                  <a:extLst>
                    <a:ext uri="{9D8B030D-6E8A-4147-A177-3AD203B41FA5}">
                      <a16:colId xmlns:a16="http://schemas.microsoft.com/office/drawing/2014/main" val="4006049315"/>
                    </a:ext>
                  </a:extLst>
                </a:gridCol>
              </a:tblGrid>
              <a:tr h="478621">
                <a:tc>
                  <a:txBody>
                    <a:bodyPr/>
                    <a:lstStyle/>
                    <a:p>
                      <a:r>
                        <a:rPr lang="fr-FR"/>
                        <a:t>Factors to describe = river network caracteristic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/>
                        <a:t>Appropriate metrics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116065"/>
                  </a:ext>
                </a:extLst>
              </a:tr>
              <a:tr h="1216047">
                <a:tc>
                  <a:txBody>
                    <a:bodyPr/>
                    <a:lstStyle/>
                    <a:p>
                      <a:r>
                        <a:rPr lang="fr-FR"/>
                        <a:t>Patch size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>
                          <a:solidFill>
                            <a:schemeClr val="accent2"/>
                          </a:solidFill>
                        </a:rPr>
                        <a:t>Upstream catchment area draining into site </a:t>
                      </a:r>
                    </a:p>
                    <a:p>
                      <a:r>
                        <a:rPr lang="fr-FR" sz="1400">
                          <a:solidFill>
                            <a:schemeClr val="accent2"/>
                          </a:solidFill>
                        </a:rPr>
                        <a:t>(proportionnal to mean discharge volume</a:t>
                      </a:r>
                      <a:r>
                        <a:rPr lang="fr-FR" sz="1400">
                          <a:solidFill>
                            <a:schemeClr val="accent2"/>
                          </a:solidFill>
                          <a:sym typeface="Wingdings" panose="05000000000000000000" pitchFamily="2" charset="2"/>
                        </a:rPr>
                        <a:t> depth and width </a:t>
                      </a:r>
                      <a:r>
                        <a:rPr lang="fr-FR" sz="1400">
                          <a:solidFill>
                            <a:schemeClr val="accent2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727009"/>
                  </a:ext>
                </a:extLst>
              </a:tr>
              <a:tr h="699867">
                <a:tc>
                  <a:txBody>
                    <a:bodyPr/>
                    <a:lstStyle/>
                    <a:p>
                      <a:r>
                        <a:rPr lang="fr-FR"/>
                        <a:t>Species dispersal potential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>
                          <a:solidFill>
                            <a:schemeClr val="accent4"/>
                          </a:solidFill>
                        </a:rPr>
                        <a:t>Topological distance</a:t>
                      </a:r>
                    </a:p>
                    <a:p>
                      <a:r>
                        <a:rPr lang="fr-FR">
                          <a:solidFill>
                            <a:schemeClr val="accent4"/>
                          </a:solidFill>
                        </a:rPr>
                        <a:t>Directionnality of dispersal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250539"/>
                  </a:ext>
                </a:extLst>
              </a:tr>
              <a:tr h="1119456">
                <a:tc>
                  <a:txBody>
                    <a:bodyPr/>
                    <a:lstStyle/>
                    <a:p>
                      <a:r>
                        <a:rPr lang="fr-FR"/>
                        <a:t>Connectivity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/>
                        <a:t>Network centrality:</a:t>
                      </a:r>
                    </a:p>
                    <a:p>
                      <a:endParaRPr lang="fr-FR" i="1"/>
                    </a:p>
                    <a:p>
                      <a:r>
                        <a:rPr lang="fr-FR" i="0"/>
                        <a:t>Fareness i </a:t>
                      </a:r>
                      <a:r>
                        <a:rPr lang="fr-FR" i="1"/>
                        <a:t>= </a:t>
                      </a:r>
                    </a:p>
                    <a:p>
                      <a:endParaRPr lang="fr-FR" i="1"/>
                    </a:p>
                    <a:p>
                      <a:r>
                        <a:rPr lang="fr-FR" sz="1400" i="0"/>
                        <a:t>N the number of nodes</a:t>
                      </a:r>
                    </a:p>
                    <a:p>
                      <a:r>
                        <a:rPr lang="fr-FR" sz="1400" i="0"/>
                        <a:t>a (pi,pk) the distance along the shortest path between the nodes pi and pk</a:t>
                      </a:r>
                    </a:p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604156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3993A789-B132-3E82-55FC-B87E11E4D043}"/>
              </a:ext>
            </a:extLst>
          </p:cNvPr>
          <p:cNvGrpSpPr/>
          <p:nvPr/>
        </p:nvGrpSpPr>
        <p:grpSpPr>
          <a:xfrm>
            <a:off x="7375016" y="1698854"/>
            <a:ext cx="3312952" cy="4488983"/>
            <a:chOff x="1893845" y="1365269"/>
            <a:chExt cx="3081918" cy="4353462"/>
          </a:xfrm>
        </p:grpSpPr>
        <p:pic>
          <p:nvPicPr>
            <p:cNvPr id="24" name="Image 23" descr="Une image contenant croquis, dessin, Dessin au trait, illustration&#10;&#10;Description générée automatiquement">
              <a:extLst>
                <a:ext uri="{FF2B5EF4-FFF2-40B4-BE49-F238E27FC236}">
                  <a16:creationId xmlns:a16="http://schemas.microsoft.com/office/drawing/2014/main" id="{787F5904-F794-7FC0-FD45-DB596B8B0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43447">
              <a:off x="1553706" y="2296675"/>
              <a:ext cx="3762195" cy="3081918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CFEA9160-F30E-0819-4862-055FD850D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85000"/>
            </a:blip>
            <a:stretch>
              <a:fillRect/>
            </a:stretch>
          </p:blipFill>
          <p:spPr>
            <a:xfrm>
              <a:off x="2169453" y="2582126"/>
              <a:ext cx="385817" cy="385817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23A00374-6C9D-5BE6-973E-D946521EA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85000"/>
            </a:blip>
            <a:stretch>
              <a:fillRect/>
            </a:stretch>
          </p:blipFill>
          <p:spPr>
            <a:xfrm>
              <a:off x="3003192" y="3837634"/>
              <a:ext cx="364914" cy="328518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34010E76-8D96-5100-AA7F-89F56BC2E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85000"/>
            </a:blip>
            <a:stretch>
              <a:fillRect/>
            </a:stretch>
          </p:blipFill>
          <p:spPr>
            <a:xfrm>
              <a:off x="3657623" y="1365269"/>
              <a:ext cx="425185" cy="385817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Encre 27">
                <a:extLst>
                  <a:ext uri="{FF2B5EF4-FFF2-40B4-BE49-F238E27FC236}">
                    <a16:creationId xmlns:a16="http://schemas.microsoft.com/office/drawing/2014/main" id="{C5DB5728-64DD-09F6-421A-05D24C6CD31A}"/>
                  </a:ext>
                </a:extLst>
              </p14:cNvPr>
              <p14:cNvContentPartPr/>
              <p14:nvPr/>
            </p14:nvContentPartPr>
            <p14:xfrm>
              <a:off x="8760960" y="2164080"/>
              <a:ext cx="817200" cy="2087280"/>
            </p14:xfrm>
          </p:contentPart>
        </mc:Choice>
        <mc:Fallback xmlns="">
          <p:pic>
            <p:nvPicPr>
              <p:cNvPr id="28" name="Encre 27">
                <a:extLst>
                  <a:ext uri="{FF2B5EF4-FFF2-40B4-BE49-F238E27FC236}">
                    <a16:creationId xmlns:a16="http://schemas.microsoft.com/office/drawing/2014/main" id="{C5DB5728-64DD-09F6-421A-05D24C6CD31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54840" y="2157960"/>
                <a:ext cx="829440" cy="20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Encre 28">
                <a:extLst>
                  <a:ext uri="{FF2B5EF4-FFF2-40B4-BE49-F238E27FC236}">
                    <a16:creationId xmlns:a16="http://schemas.microsoft.com/office/drawing/2014/main" id="{BB01E9E1-2BC8-FDF3-50F0-D590C6D66CC5}"/>
                  </a:ext>
                </a:extLst>
              </p14:cNvPr>
              <p14:cNvContentPartPr/>
              <p14:nvPr/>
            </p14:nvContentPartPr>
            <p14:xfrm>
              <a:off x="7421040" y="1621560"/>
              <a:ext cx="2714760" cy="2718720"/>
            </p14:xfrm>
          </p:contentPart>
        </mc:Choice>
        <mc:Fallback xmlns="">
          <p:pic>
            <p:nvPicPr>
              <p:cNvPr id="29" name="Encre 28">
                <a:extLst>
                  <a:ext uri="{FF2B5EF4-FFF2-40B4-BE49-F238E27FC236}">
                    <a16:creationId xmlns:a16="http://schemas.microsoft.com/office/drawing/2014/main" id="{BB01E9E1-2BC8-FDF3-50F0-D590C6D66CC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14920" y="1615440"/>
                <a:ext cx="2727000" cy="2730960"/>
              </a:xfrm>
              <a:prstGeom prst="rect">
                <a:avLst/>
              </a:prstGeom>
            </p:spPr>
          </p:pic>
        </mc:Fallback>
      </mc:AlternateContent>
      <p:pic>
        <p:nvPicPr>
          <p:cNvPr id="31" name="Image 30">
            <a:extLst>
              <a:ext uri="{FF2B5EF4-FFF2-40B4-BE49-F238E27FC236}">
                <a16:creationId xmlns:a16="http://schemas.microsoft.com/office/drawing/2014/main" id="{58634DDD-3A22-33D2-9BD0-7F87987E3B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9333" y="4661750"/>
            <a:ext cx="1429791" cy="740735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86E0B6CA-3806-F0C1-F8B5-72CFDD9D37BC}"/>
              </a:ext>
            </a:extLst>
          </p:cNvPr>
          <p:cNvGrpSpPr/>
          <p:nvPr/>
        </p:nvGrpSpPr>
        <p:grpSpPr>
          <a:xfrm>
            <a:off x="2918791" y="-184729"/>
            <a:ext cx="5861952" cy="1345249"/>
            <a:chOff x="1609212" y="-138199"/>
            <a:chExt cx="9776844" cy="4145914"/>
          </a:xfrm>
        </p:grpSpPr>
        <p:graphicFrame>
          <p:nvGraphicFramePr>
            <p:cNvPr id="3" name="Diagramme 2">
              <a:extLst>
                <a:ext uri="{FF2B5EF4-FFF2-40B4-BE49-F238E27FC236}">
                  <a16:creationId xmlns:a16="http://schemas.microsoft.com/office/drawing/2014/main" id="{796C2D05-6F5A-B52B-B38B-5845894A279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74344076"/>
                </p:ext>
              </p:extLst>
            </p:nvPr>
          </p:nvGraphicFramePr>
          <p:xfrm>
            <a:off x="1609212" y="-138199"/>
            <a:ext cx="8128000" cy="356719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5D856B0-E314-30DA-5A54-E92E00A3EB4D}"/>
                </a:ext>
              </a:extLst>
            </p:cNvPr>
            <p:cNvSpPr txBox="1"/>
            <p:nvPr/>
          </p:nvSpPr>
          <p:spPr>
            <a:xfrm>
              <a:off x="3204947" y="2538496"/>
              <a:ext cx="2133117" cy="146921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err="1">
                  <a:solidFill>
                    <a:schemeClr val="bg1"/>
                  </a:solidFill>
                </a:rPr>
                <a:t>Metacommunity</a:t>
              </a:r>
              <a:r>
                <a:rPr lang="fr-FR" sz="1100">
                  <a:solidFill>
                    <a:schemeClr val="bg1"/>
                  </a:solidFill>
                </a:rPr>
                <a:t> scenarios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27759D55-1B1E-BD65-6B6E-B6CF7FAEF1BF}"/>
                </a:ext>
              </a:extLst>
            </p:cNvPr>
            <p:cNvSpPr txBox="1"/>
            <p:nvPr/>
          </p:nvSpPr>
          <p:spPr>
            <a:xfrm>
              <a:off x="9252939" y="2087079"/>
              <a:ext cx="2133117" cy="132794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err="1">
                  <a:solidFill>
                    <a:schemeClr val="bg1"/>
                  </a:solidFill>
                </a:rPr>
                <a:t>Appropriate</a:t>
              </a:r>
              <a:r>
                <a:rPr lang="fr-FR" sz="1100">
                  <a:solidFill>
                    <a:schemeClr val="bg1"/>
                  </a:solidFill>
                </a:rPr>
                <a:t> </a:t>
              </a:r>
              <a:r>
                <a:rPr lang="fr-FR" sz="1100" err="1">
                  <a:solidFill>
                    <a:schemeClr val="bg1"/>
                  </a:solidFill>
                </a:rPr>
                <a:t>metrics</a:t>
              </a:r>
              <a:endParaRPr lang="fr-FR" sz="11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8497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ce réservé du contenu 6" descr="Une image contenant plein air, arbre, herbe, banque&#10;&#10;Description générée automatiquement">
            <a:extLst>
              <a:ext uri="{FF2B5EF4-FFF2-40B4-BE49-F238E27FC236}">
                <a16:creationId xmlns:a16="http://schemas.microsoft.com/office/drawing/2014/main" id="{2031AE8A-94D2-EE0A-4C9C-6BED1DB704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0" r="13489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84D7BF-71F0-D511-4BD9-88A1FB678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fr-FR" sz="4000">
                <a:latin typeface="Aptos"/>
              </a:rPr>
              <a:t>Metacomunity theory result and in practice</a:t>
            </a:r>
          </a:p>
        </p:txBody>
      </p:sp>
    </p:spTree>
    <p:extLst>
      <p:ext uri="{BB962C8B-B14F-4D97-AF65-F5344CB8AC3E}">
        <p14:creationId xmlns:p14="http://schemas.microsoft.com/office/powerpoint/2010/main" val="3502510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38BD97-5532-6260-2B8B-D9D842AEE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05" y="2103653"/>
            <a:ext cx="5805774" cy="35275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fr-FR" dirty="0" err="1"/>
              <a:t>Dendritic</a:t>
            </a:r>
            <a:r>
              <a:rPr lang="fr-FR" dirty="0"/>
              <a:t> system</a:t>
            </a:r>
          </a:p>
          <a:p>
            <a:pPr marL="285750" indent="-285750"/>
            <a:r>
              <a:rPr lang="fr-CH" sz="1800" b="1" dirty="0" err="1"/>
              <a:t>Genetic</a:t>
            </a:r>
            <a:r>
              <a:rPr lang="fr-CH" sz="1800" b="1" dirty="0"/>
              <a:t> </a:t>
            </a:r>
            <a:r>
              <a:rPr lang="fr-CH" sz="1800" b="1" dirty="0" err="1"/>
              <a:t>diversity</a:t>
            </a:r>
            <a:r>
              <a:rPr lang="fr-CH" sz="1800" b="1" dirty="0"/>
              <a:t>, </a:t>
            </a:r>
            <a:r>
              <a:rPr lang="fr-CH" sz="1800" b="1" dirty="0" err="1"/>
              <a:t>heterozygosity</a:t>
            </a:r>
            <a:r>
              <a:rPr lang="fr-CH" sz="1800" b="1" dirty="0"/>
              <a:t> and </a:t>
            </a:r>
            <a:r>
              <a:rPr lang="fr-CH" sz="1800" b="1" dirty="0" err="1"/>
              <a:t>species</a:t>
            </a:r>
            <a:r>
              <a:rPr lang="fr-CH" sz="1800" b="1" dirty="0"/>
              <a:t> </a:t>
            </a:r>
            <a:r>
              <a:rPr lang="fr-CH" sz="1800" b="1" dirty="0" err="1"/>
              <a:t>richness</a:t>
            </a:r>
            <a:r>
              <a:rPr lang="fr-CH" sz="1800" dirty="0"/>
              <a:t> </a:t>
            </a:r>
            <a:r>
              <a:rPr lang="fr-CH" sz="1800" dirty="0" err="1"/>
              <a:t>higher</a:t>
            </a:r>
            <a:r>
              <a:rPr lang="fr-CH" sz="1800" dirty="0"/>
              <a:t> in </a:t>
            </a:r>
            <a:r>
              <a:rPr lang="fr-CH" sz="1800" dirty="0" err="1"/>
              <a:t>dendritic</a:t>
            </a:r>
            <a:r>
              <a:rPr lang="fr-CH" sz="1800" dirty="0"/>
              <a:t> </a:t>
            </a:r>
            <a:r>
              <a:rPr lang="fr-CH" sz="1800" dirty="0" err="1"/>
              <a:t>systems</a:t>
            </a:r>
            <a:endParaRPr lang="fr-FR" sz="1800" dirty="0"/>
          </a:p>
          <a:p>
            <a:r>
              <a:rPr lang="fr-CH" sz="1800" b="1" dirty="0"/>
              <a:t>Migration </a:t>
            </a:r>
            <a:r>
              <a:rPr lang="fr-CH" sz="1800" dirty="0" err="1"/>
              <a:t>into</a:t>
            </a:r>
            <a:r>
              <a:rPr lang="fr-CH" sz="1800" dirty="0"/>
              <a:t> </a:t>
            </a:r>
            <a:r>
              <a:rPr lang="fr-CH" sz="1800" dirty="0" err="1"/>
              <a:t>headwater</a:t>
            </a:r>
            <a:r>
              <a:rPr lang="fr-CH" sz="1800" dirty="0"/>
              <a:t> </a:t>
            </a:r>
            <a:r>
              <a:rPr lang="fr-CH" sz="1800" b="1" dirty="0" err="1"/>
              <a:t>limited</a:t>
            </a:r>
            <a:endParaRPr lang="fr-CH" sz="1800" dirty="0"/>
          </a:p>
          <a:p>
            <a:r>
              <a:rPr lang="fr-CH" sz="1800" b="1" dirty="0" err="1"/>
              <a:t>Reservoirs</a:t>
            </a:r>
            <a:r>
              <a:rPr lang="fr-CH" sz="1800" b="1" dirty="0"/>
              <a:t> </a:t>
            </a:r>
            <a:r>
              <a:rPr lang="fr-CH" sz="1800" dirty="0"/>
              <a:t>for unique </a:t>
            </a:r>
            <a:r>
              <a:rPr lang="fr-CH" sz="1800" dirty="0" err="1"/>
              <a:t>alleles</a:t>
            </a:r>
            <a:r>
              <a:rPr lang="fr-CH" sz="1800" dirty="0"/>
              <a:t> </a:t>
            </a:r>
            <a:endParaRPr lang="fr-FR" sz="1800" dirty="0"/>
          </a:p>
          <a:p>
            <a:r>
              <a:rPr lang="fr-CH" sz="1800" err="1"/>
              <a:t>Headwaters</a:t>
            </a:r>
            <a:r>
              <a:rPr lang="fr-CH" sz="1800"/>
              <a:t>: high</a:t>
            </a:r>
            <a:r>
              <a:rPr lang="fr-CH" sz="1800" dirty="0"/>
              <a:t> </a:t>
            </a:r>
            <a:r>
              <a:rPr lang="fr-CH" sz="1800"/>
              <a:t>β, </a:t>
            </a:r>
            <a:r>
              <a:rPr lang="fr-CH" sz="1800" err="1"/>
              <a:t>low</a:t>
            </a:r>
            <a:r>
              <a:rPr lang="fr-CH" sz="1800"/>
              <a:t> </a:t>
            </a:r>
            <a:r>
              <a:rPr lang="el-GR" sz="1800"/>
              <a:t>α</a:t>
            </a:r>
            <a:r>
              <a:rPr lang="fr-FR" sz="1800"/>
              <a:t>-</a:t>
            </a:r>
            <a:r>
              <a:rPr lang="fr-FR" sz="1800" err="1"/>
              <a:t>diversity</a:t>
            </a:r>
            <a:endParaRPr lang="el-GR" sz="1800" err="1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585E1AC-F67C-C908-657B-01B4695A7D02}"/>
              </a:ext>
            </a:extLst>
          </p:cNvPr>
          <p:cNvSpPr txBox="1">
            <a:spLocks/>
          </p:cNvSpPr>
          <p:nvPr/>
        </p:nvSpPr>
        <p:spPr>
          <a:xfrm>
            <a:off x="836141" y="3836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err="1">
                <a:latin typeface="Aptos"/>
              </a:rPr>
              <a:t>Metacomunity</a:t>
            </a:r>
            <a:r>
              <a:rPr lang="fr-FR">
                <a:latin typeface="Aptos"/>
              </a:rPr>
              <a:t> </a:t>
            </a:r>
            <a:r>
              <a:rPr lang="fr-FR" err="1">
                <a:latin typeface="Aptos"/>
              </a:rPr>
              <a:t>theory</a:t>
            </a:r>
            <a:r>
              <a:rPr lang="fr-FR">
                <a:latin typeface="Aptos"/>
              </a:rPr>
              <a:t> </a:t>
            </a:r>
            <a:r>
              <a:rPr lang="fr-FR" err="1">
                <a:latin typeface="Aptos"/>
              </a:rPr>
              <a:t>result</a:t>
            </a:r>
            <a:r>
              <a:rPr lang="fr-FR">
                <a:latin typeface="Aptos"/>
              </a:rPr>
              <a:t>: </a:t>
            </a:r>
            <a:r>
              <a:rPr lang="fr-FR" err="1">
                <a:latin typeface="Aptos"/>
              </a:rPr>
              <a:t>diversity</a:t>
            </a:r>
            <a:r>
              <a:rPr lang="fr-FR">
                <a:latin typeface="Aptos"/>
              </a:rPr>
              <a:t> in </a:t>
            </a:r>
            <a:r>
              <a:rPr lang="fr-FR" err="1">
                <a:latin typeface="Aptos"/>
              </a:rPr>
              <a:t>rivers</a:t>
            </a:r>
            <a:r>
              <a:rPr lang="fr-FR">
                <a:latin typeface="Aptos"/>
              </a:rPr>
              <a:t> </a:t>
            </a:r>
            <a:r>
              <a:rPr lang="fr-FR" err="1">
                <a:latin typeface="Aptos"/>
              </a:rPr>
              <a:t>systems</a:t>
            </a:r>
            <a:endParaRPr lang="fr-FR" err="1"/>
          </a:p>
        </p:txBody>
      </p:sp>
      <p:pic>
        <p:nvPicPr>
          <p:cNvPr id="6" name="Image 5" descr="Une image contenant texte, carte, capture d’écran&#10;&#10;Description générée automatiquement">
            <a:extLst>
              <a:ext uri="{FF2B5EF4-FFF2-40B4-BE49-F238E27FC236}">
                <a16:creationId xmlns:a16="http://schemas.microsoft.com/office/drawing/2014/main" id="{F8D1136D-4BAB-43E2-B1EF-178951386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728" y="2428699"/>
            <a:ext cx="45910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99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EFE6AF-30C3-E46B-5DB4-07542B435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>
                <a:latin typeface="Aptos"/>
              </a:rPr>
              <a:t>Metacomunity</a:t>
            </a:r>
            <a:r>
              <a:rPr lang="fr-FR">
                <a:latin typeface="Aptos"/>
              </a:rPr>
              <a:t> </a:t>
            </a:r>
            <a:r>
              <a:rPr lang="fr-FR" err="1">
                <a:latin typeface="Aptos"/>
              </a:rPr>
              <a:t>theory</a:t>
            </a:r>
            <a:r>
              <a:rPr lang="fr-FR">
                <a:latin typeface="Aptos"/>
              </a:rPr>
              <a:t> </a:t>
            </a:r>
            <a:r>
              <a:rPr lang="fr-FR" err="1">
                <a:latin typeface="Aptos"/>
              </a:rPr>
              <a:t>result</a:t>
            </a:r>
            <a:r>
              <a:rPr lang="fr-FR">
                <a:latin typeface="Aptos"/>
              </a:rPr>
              <a:t>: </a:t>
            </a:r>
            <a:r>
              <a:rPr lang="fr-FR" err="1">
                <a:latin typeface="Aptos"/>
              </a:rPr>
              <a:t>diversity</a:t>
            </a:r>
            <a:r>
              <a:rPr lang="fr-FR">
                <a:latin typeface="Aptos"/>
              </a:rPr>
              <a:t> in </a:t>
            </a:r>
            <a:r>
              <a:rPr lang="fr-FR" err="1">
                <a:latin typeface="Aptos"/>
              </a:rPr>
              <a:t>rivers</a:t>
            </a:r>
            <a:r>
              <a:rPr lang="fr-FR">
                <a:latin typeface="Aptos"/>
              </a:rPr>
              <a:t> </a:t>
            </a:r>
            <a:r>
              <a:rPr lang="fr-FR" err="1">
                <a:latin typeface="Aptos"/>
              </a:rPr>
              <a:t>systems</a:t>
            </a:r>
            <a:endParaRPr lang="fr-FR" err="1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A780DCB-337B-D087-4B9E-5BEE8A177589}"/>
              </a:ext>
            </a:extLst>
          </p:cNvPr>
          <p:cNvSpPr txBox="1"/>
          <p:nvPr/>
        </p:nvSpPr>
        <p:spPr>
          <a:xfrm>
            <a:off x="6578599" y="2429648"/>
            <a:ext cx="3866029" cy="37076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endParaRPr lang="fr-CH" b="1">
              <a:solidFill>
                <a:srgbClr val="000000"/>
              </a:solidFill>
            </a:endParaRP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r-CH" sz="2400" b="1" err="1"/>
              <a:t>Limiting</a:t>
            </a:r>
            <a:r>
              <a:rPr lang="fr-CH" sz="2400" b="1"/>
              <a:t> </a:t>
            </a:r>
            <a:r>
              <a:rPr lang="fr-CH" sz="2400"/>
              <a:t>factor. </a:t>
            </a:r>
            <a:r>
              <a:rPr lang="fr-CH" sz="2400" b="1" err="1"/>
              <a:t>Reducing</a:t>
            </a:r>
            <a:r>
              <a:rPr lang="fr-CH" sz="2400" b="1"/>
              <a:t> beta-</a:t>
            </a:r>
            <a:r>
              <a:rPr lang="fr-CH" sz="2400" b="1" err="1"/>
              <a:t>diversity</a:t>
            </a:r>
            <a:r>
              <a:rPr lang="fr-CH" sz="2400" b="1"/>
              <a:t>.</a:t>
            </a: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r-CH" sz="2400" b="1"/>
              <a:t>Positive </a:t>
            </a:r>
            <a:r>
              <a:rPr lang="fr-CH" sz="2400" err="1"/>
              <a:t>effect</a:t>
            </a:r>
            <a:r>
              <a:rPr lang="fr-CH" sz="2400"/>
              <a:t>: </a:t>
            </a:r>
            <a:r>
              <a:rPr lang="fr-CH" sz="2400" b="1"/>
              <a:t>dispersal </a:t>
            </a:r>
            <a:r>
              <a:rPr lang="fr-CH" sz="2400"/>
              <a:t>of </a:t>
            </a:r>
            <a:r>
              <a:rPr lang="fr-CH" sz="2400" err="1"/>
              <a:t>endangered</a:t>
            </a:r>
            <a:r>
              <a:rPr lang="fr-CH" sz="2400"/>
              <a:t> </a:t>
            </a:r>
            <a:r>
              <a:rPr lang="fr-CH" sz="2400" err="1"/>
              <a:t>species</a:t>
            </a:r>
            <a:r>
              <a:rPr lang="fr-CH" sz="2400"/>
              <a:t>.</a:t>
            </a: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r-CH" sz="2400" b="1" err="1"/>
              <a:t>Negative</a:t>
            </a:r>
            <a:r>
              <a:rPr lang="fr-CH" sz="2400" b="1"/>
              <a:t> </a:t>
            </a:r>
            <a:r>
              <a:rPr lang="fr-CH" sz="2400" err="1"/>
              <a:t>effect</a:t>
            </a:r>
            <a:r>
              <a:rPr lang="fr-CH" sz="2400"/>
              <a:t>: high </a:t>
            </a:r>
            <a:r>
              <a:rPr lang="fr-CH" sz="2400" b="1" err="1"/>
              <a:t>risk</a:t>
            </a:r>
            <a:r>
              <a:rPr lang="fr-CH" sz="2400" b="1"/>
              <a:t> </a:t>
            </a:r>
            <a:r>
              <a:rPr lang="fr-CH" sz="2400"/>
              <a:t>or pollution or non native </a:t>
            </a:r>
            <a:r>
              <a:rPr lang="fr-CH" sz="2400" err="1"/>
              <a:t>species</a:t>
            </a:r>
            <a:r>
              <a:rPr lang="fr-CH" sz="2400"/>
              <a:t>. </a:t>
            </a:r>
            <a:endParaRPr lang="fr-CH" sz="2400" b="1"/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fr-CH"/>
          </a:p>
          <a:p>
            <a:endParaRPr lang="fr-FR">
              <a:highlight>
                <a:srgbClr val="FFFF00"/>
              </a:highlight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EE7661E-4C54-AC7B-CE35-2A1BFF0A5B34}"/>
              </a:ext>
            </a:extLst>
          </p:cNvPr>
          <p:cNvSpPr txBox="1"/>
          <p:nvPr/>
        </p:nvSpPr>
        <p:spPr>
          <a:xfrm>
            <a:off x="843659" y="1912384"/>
            <a:ext cx="6495962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H" sz="2200" b="1"/>
              <a:t>Connectivity </a:t>
            </a:r>
            <a:r>
              <a:rPr lang="fr-CH" sz="2200"/>
              <a:t>(</a:t>
            </a:r>
            <a:r>
              <a:rPr lang="fr-CH" sz="2200" err="1"/>
              <a:t>number</a:t>
            </a:r>
            <a:r>
              <a:rPr lang="fr-CH" sz="2200"/>
              <a:t> of </a:t>
            </a:r>
            <a:r>
              <a:rPr lang="fr-CH" sz="2200" err="1"/>
              <a:t>neighbor</a:t>
            </a:r>
            <a:r>
              <a:rPr lang="fr-CH" sz="2200"/>
              <a:t> patches)</a:t>
            </a:r>
            <a:endParaRPr lang="fr-FR" sz="22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2FCEB60-6739-76CD-6D7B-FA573AC6EB6C}"/>
              </a:ext>
            </a:extLst>
          </p:cNvPr>
          <p:cNvSpPr txBox="1"/>
          <p:nvPr/>
        </p:nvSpPr>
        <p:spPr>
          <a:xfrm>
            <a:off x="1401481" y="2429647"/>
            <a:ext cx="3866029" cy="47048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endParaRPr lang="fr-CH" b="1">
              <a:solidFill>
                <a:srgbClr val="000000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r-CH" sz="2400"/>
              <a:t>Population </a:t>
            </a:r>
            <a:r>
              <a:rPr lang="fr-CH" sz="2400" err="1"/>
              <a:t>demography</a:t>
            </a:r>
            <a:r>
              <a:rPr lang="fr-CH" sz="2400"/>
              <a:t> </a:t>
            </a:r>
            <a:r>
              <a:rPr lang="fr-CH" sz="2400" b="1" err="1"/>
              <a:t>influenced</a:t>
            </a:r>
            <a:r>
              <a:rPr lang="fr-CH" sz="2400" b="1"/>
              <a:t> </a:t>
            </a:r>
            <a:r>
              <a:rPr lang="fr-CH" sz="2400"/>
              <a:t>by </a:t>
            </a:r>
            <a:r>
              <a:rPr lang="fr-CH" sz="2400" err="1"/>
              <a:t>connectivity</a:t>
            </a:r>
            <a:r>
              <a:rPr lang="fr-CH" sz="2400"/>
              <a:t>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r-CH" sz="2400" b="1"/>
              <a:t>High dispersal: size </a:t>
            </a:r>
            <a:r>
              <a:rPr lang="fr-CH" sz="2400" err="1"/>
              <a:t>metacommunity</a:t>
            </a:r>
            <a:r>
              <a:rPr lang="fr-CH" sz="2400"/>
              <a:t> </a:t>
            </a:r>
            <a:r>
              <a:rPr lang="fr-CH" sz="2400" b="1" err="1"/>
              <a:t>decreases</a:t>
            </a:r>
            <a:r>
              <a:rPr lang="fr-CH" sz="2400" b="1"/>
              <a:t>, variance</a:t>
            </a:r>
            <a:r>
              <a:rPr lang="fr-CH" sz="2400"/>
              <a:t> </a:t>
            </a:r>
            <a:r>
              <a:rPr lang="fr-CH" sz="2400" b="1" err="1"/>
              <a:t>increase</a:t>
            </a:r>
            <a:r>
              <a:rPr lang="fr-CH" sz="2400"/>
              <a:t>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r-CH" sz="2400" b="1"/>
              <a:t>Low dispersal:</a:t>
            </a:r>
            <a:r>
              <a:rPr lang="fr-CH" sz="2400"/>
              <a:t> local </a:t>
            </a:r>
            <a:r>
              <a:rPr lang="fr-CH" sz="2400" b="1"/>
              <a:t>extinction </a:t>
            </a:r>
            <a:r>
              <a:rPr lang="fr-CH" sz="2400"/>
              <a:t>and </a:t>
            </a:r>
            <a:r>
              <a:rPr lang="fr-CH" sz="2400" err="1"/>
              <a:t>genetic</a:t>
            </a:r>
            <a:r>
              <a:rPr lang="fr-CH" sz="2400"/>
              <a:t> </a:t>
            </a:r>
            <a:r>
              <a:rPr lang="fr-CH" sz="2400" b="1"/>
              <a:t>isolation </a:t>
            </a:r>
            <a:r>
              <a:rPr lang="fr-CH" sz="2400"/>
              <a:t>by distance </a:t>
            </a:r>
            <a:r>
              <a:rPr lang="fr-CH" sz="2400" b="1" err="1"/>
              <a:t>promoted</a:t>
            </a:r>
            <a:endParaRPr lang="fr-CH" sz="2400" err="1"/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fr-CH"/>
          </a:p>
          <a:p>
            <a:endParaRPr lang="fr-FR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4588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EFE6AF-30C3-E46B-5DB4-07542B435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>
                <a:latin typeface="Aptos"/>
              </a:rPr>
              <a:t>Metacomunity</a:t>
            </a:r>
            <a:r>
              <a:rPr lang="fr-FR">
                <a:latin typeface="Aptos"/>
              </a:rPr>
              <a:t> </a:t>
            </a:r>
            <a:r>
              <a:rPr lang="fr-FR" err="1">
                <a:latin typeface="Aptos"/>
              </a:rPr>
              <a:t>theory</a:t>
            </a:r>
            <a:r>
              <a:rPr lang="fr-FR">
                <a:latin typeface="Aptos"/>
              </a:rPr>
              <a:t> </a:t>
            </a:r>
            <a:r>
              <a:rPr lang="fr-FR" err="1">
                <a:latin typeface="Aptos"/>
              </a:rPr>
              <a:t>result</a:t>
            </a:r>
            <a:r>
              <a:rPr lang="fr-FR">
                <a:latin typeface="Aptos"/>
              </a:rPr>
              <a:t>: </a:t>
            </a:r>
            <a:r>
              <a:rPr lang="fr-FR" err="1">
                <a:latin typeface="Aptos"/>
              </a:rPr>
              <a:t>diversity</a:t>
            </a:r>
            <a:r>
              <a:rPr lang="fr-FR">
                <a:latin typeface="Aptos"/>
              </a:rPr>
              <a:t> in </a:t>
            </a:r>
            <a:r>
              <a:rPr lang="fr-FR" err="1">
                <a:latin typeface="Aptos"/>
              </a:rPr>
              <a:t>rivers</a:t>
            </a:r>
            <a:r>
              <a:rPr lang="fr-FR">
                <a:latin typeface="Aptos"/>
              </a:rPr>
              <a:t> </a:t>
            </a:r>
            <a:r>
              <a:rPr lang="fr-FR" err="1">
                <a:latin typeface="Aptos"/>
              </a:rPr>
              <a:t>systems</a:t>
            </a:r>
            <a:endParaRPr lang="fr-FR" err="1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138BDCB-72D3-2D2D-D2A7-2C80E35B1055}"/>
              </a:ext>
            </a:extLst>
          </p:cNvPr>
          <p:cNvSpPr txBox="1"/>
          <p:nvPr/>
        </p:nvSpPr>
        <p:spPr>
          <a:xfrm>
            <a:off x="1110129" y="2093472"/>
            <a:ext cx="3866029" cy="31383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CH" sz="2400" b="1" err="1"/>
              <a:t>Directional</a:t>
            </a:r>
            <a:r>
              <a:rPr lang="fr-CH" sz="2400" b="1"/>
              <a:t> ‘drift’</a:t>
            </a:r>
            <a:r>
              <a:rPr lang="fr-CH" sz="2400"/>
              <a:t> </a:t>
            </a:r>
            <a:endParaRPr lang="fr-FR" sz="2400">
              <a:solidFill>
                <a:srgbClr val="156082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r-CH" sz="2400" err="1"/>
              <a:t>Species</a:t>
            </a:r>
            <a:r>
              <a:rPr lang="fr-CH" sz="2400"/>
              <a:t> come </a:t>
            </a:r>
            <a:r>
              <a:rPr lang="fr-CH" sz="2400" b="1" err="1"/>
              <a:t>together</a:t>
            </a:r>
            <a:r>
              <a:rPr lang="fr-CH" sz="2400" b="1"/>
              <a:t> </a:t>
            </a:r>
            <a:r>
              <a:rPr lang="fr-CH" sz="2400"/>
              <a:t>at confluences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r-CH" sz="2400"/>
              <a:t>Affect </a:t>
            </a:r>
            <a:r>
              <a:rPr lang="fr-CH" sz="2400" b="1"/>
              <a:t>distribution </a:t>
            </a:r>
            <a:r>
              <a:rPr lang="fr-CH" sz="2400"/>
              <a:t>of </a:t>
            </a:r>
            <a:r>
              <a:rPr lang="fr-CH" sz="2400" err="1"/>
              <a:t>actively</a:t>
            </a:r>
            <a:r>
              <a:rPr lang="fr-CH" sz="2400"/>
              <a:t> </a:t>
            </a:r>
            <a:r>
              <a:rPr lang="fr-CH" sz="2400" err="1"/>
              <a:t>dispersing</a:t>
            </a:r>
            <a:r>
              <a:rPr lang="fr-CH" sz="2400"/>
              <a:t> </a:t>
            </a:r>
            <a:r>
              <a:rPr lang="fr-CH" sz="2400" err="1"/>
              <a:t>organisms</a:t>
            </a:r>
            <a:r>
              <a:rPr lang="fr-CH" sz="2400"/>
              <a:t> (</a:t>
            </a:r>
            <a:r>
              <a:rPr lang="fr-CH" sz="2400" err="1"/>
              <a:t>fish</a:t>
            </a:r>
            <a:r>
              <a:rPr lang="fr-CH" sz="2400"/>
              <a:t>).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b="1"/>
              <a:t>Negative </a:t>
            </a:r>
            <a:r>
              <a:rPr lang="en-US" sz="2400"/>
              <a:t>effect: </a:t>
            </a:r>
            <a:r>
              <a:rPr lang="en-US" sz="2400" b="1"/>
              <a:t>compensation</a:t>
            </a:r>
            <a:endParaRPr lang="en-US" sz="240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05FD39B-8487-42FB-30BC-85882026AB9A}"/>
              </a:ext>
            </a:extLst>
          </p:cNvPr>
          <p:cNvSpPr txBox="1"/>
          <p:nvPr/>
        </p:nvSpPr>
        <p:spPr>
          <a:xfrm>
            <a:off x="6242423" y="2093472"/>
            <a:ext cx="3866029" cy="40780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CH" sz="2400" b="1"/>
              <a:t>Branches and confluence</a:t>
            </a:r>
            <a:endParaRPr lang="fr-CH" sz="2400">
              <a:solidFill>
                <a:srgbClr val="000000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r-CH" sz="2400" err="1"/>
              <a:t>Species</a:t>
            </a:r>
            <a:r>
              <a:rPr lang="fr-CH" sz="2400"/>
              <a:t> </a:t>
            </a:r>
            <a:r>
              <a:rPr lang="fr-CH" sz="2400" err="1"/>
              <a:t>richness</a:t>
            </a:r>
            <a:r>
              <a:rPr lang="fr-CH" sz="2400"/>
              <a:t> </a:t>
            </a:r>
            <a:r>
              <a:rPr lang="fr-CH" sz="2400" b="1" err="1"/>
              <a:t>highest</a:t>
            </a:r>
            <a:r>
              <a:rPr lang="fr-CH" sz="2400" b="1"/>
              <a:t> </a:t>
            </a:r>
            <a:r>
              <a:rPr lang="fr-CH" sz="2400"/>
              <a:t>branches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r-CH" sz="2400" err="1"/>
              <a:t>Species</a:t>
            </a:r>
            <a:r>
              <a:rPr lang="fr-CH" sz="2400"/>
              <a:t> </a:t>
            </a:r>
            <a:r>
              <a:rPr lang="fr-CH" sz="2400" err="1"/>
              <a:t>diversity</a:t>
            </a:r>
            <a:r>
              <a:rPr lang="fr-CH" sz="2400"/>
              <a:t> and </a:t>
            </a:r>
            <a:r>
              <a:rPr lang="fr-CH" sz="2400" err="1"/>
              <a:t>allelic</a:t>
            </a:r>
            <a:r>
              <a:rPr lang="fr-CH" sz="2400"/>
              <a:t> </a:t>
            </a:r>
            <a:r>
              <a:rPr lang="fr-CH" sz="2400" err="1"/>
              <a:t>richness</a:t>
            </a:r>
            <a:r>
              <a:rPr lang="fr-CH" sz="2400"/>
              <a:t> </a:t>
            </a:r>
            <a:r>
              <a:rPr lang="fr-CH" sz="2400" b="1" err="1"/>
              <a:t>increase</a:t>
            </a:r>
            <a:r>
              <a:rPr lang="fr-CH" sz="2400" b="1"/>
              <a:t> </a:t>
            </a:r>
            <a:r>
              <a:rPr lang="fr-CH" sz="2400"/>
              <a:t>at confluences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r-CH" sz="2400"/>
              <a:t>More </a:t>
            </a:r>
            <a:r>
              <a:rPr lang="fr-CH" sz="2400" err="1"/>
              <a:t>isolated</a:t>
            </a:r>
            <a:r>
              <a:rPr lang="fr-CH" sz="2400"/>
              <a:t> patches (branches) </a:t>
            </a:r>
            <a:r>
              <a:rPr lang="fr-CH" sz="2400" err="1"/>
              <a:t>than</a:t>
            </a:r>
            <a:r>
              <a:rPr lang="fr-CH" sz="2400"/>
              <a:t> </a:t>
            </a:r>
            <a:r>
              <a:rPr lang="fr-CH" sz="2400" err="1"/>
              <a:t>highly</a:t>
            </a:r>
            <a:r>
              <a:rPr lang="fr-CH" sz="2400"/>
              <a:t> </a:t>
            </a:r>
            <a:r>
              <a:rPr lang="fr-CH" sz="2400" err="1"/>
              <a:t>connected</a:t>
            </a:r>
            <a:r>
              <a:rPr lang="fr-CH" sz="2400"/>
              <a:t> patches (confluences) </a:t>
            </a:r>
          </a:p>
          <a:p>
            <a:pPr algn="l"/>
            <a:endParaRPr lang="fr-FR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4888646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EFE6AF-30C3-E46B-5DB4-07542B435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0801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1000"/>
              </a:spcBef>
            </a:pPr>
            <a:r>
              <a:rPr lang="it-IT" sz="5000" err="1">
                <a:latin typeface="Aptos"/>
              </a:rPr>
              <a:t>Metacomunity</a:t>
            </a:r>
            <a:r>
              <a:rPr lang="it-IT" sz="5000">
                <a:latin typeface="Aptos"/>
              </a:rPr>
              <a:t> theory in practice: </a:t>
            </a:r>
            <a:r>
              <a:rPr lang="it-IT" sz="5000" err="1">
                <a:latin typeface="Aptos"/>
              </a:rPr>
              <a:t>restoration</a:t>
            </a:r>
            <a:r>
              <a:rPr lang="it-IT" sz="5000">
                <a:latin typeface="Aptos"/>
              </a:rPr>
              <a:t> (&amp; </a:t>
            </a:r>
            <a:r>
              <a:rPr lang="it-IT" sz="5000" err="1">
                <a:latin typeface="Aptos"/>
              </a:rPr>
              <a:t>conservation</a:t>
            </a:r>
            <a:r>
              <a:rPr lang="it-IT" sz="5000">
                <a:latin typeface="Aptos"/>
              </a:rPr>
              <a:t>?)</a:t>
            </a:r>
            <a:endParaRPr lang="fr-FR" sz="5000">
              <a:latin typeface="Aptos"/>
            </a:endParaRPr>
          </a:p>
          <a:p>
            <a:endParaRPr lang="fr-FR">
              <a:latin typeface="Aptos"/>
            </a:endParaRPr>
          </a:p>
        </p:txBody>
      </p:sp>
      <p:pic>
        <p:nvPicPr>
          <p:cNvPr id="7" name="Espace réservé du contenu 6" descr="Une image contenant conception&#10;&#10;Description générée automatiquement">
            <a:extLst>
              <a:ext uri="{FF2B5EF4-FFF2-40B4-BE49-F238E27FC236}">
                <a16:creationId xmlns:a16="http://schemas.microsoft.com/office/drawing/2014/main" id="{F563D749-6594-C48F-797E-2807EC216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0649" y="2097767"/>
            <a:ext cx="6210845" cy="3382510"/>
          </a:xfr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138BDCB-72D3-2D2D-D2A7-2C80E35B1055}"/>
              </a:ext>
            </a:extLst>
          </p:cNvPr>
          <p:cNvSpPr txBox="1"/>
          <p:nvPr/>
        </p:nvSpPr>
        <p:spPr>
          <a:xfrm>
            <a:off x="7487521" y="2274901"/>
            <a:ext cx="3866029" cy="22980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CH" sz="2600" err="1"/>
              <a:t>Success</a:t>
            </a:r>
            <a:r>
              <a:rPr lang="fr-CH" sz="2600"/>
              <a:t>: </a:t>
            </a:r>
            <a:r>
              <a:rPr lang="fr-CH" sz="2600" b="1" err="1"/>
              <a:t>connectivity</a:t>
            </a:r>
            <a:r>
              <a:rPr lang="fr-CH" sz="2600" b="1"/>
              <a:t> </a:t>
            </a:r>
            <a:r>
              <a:rPr lang="fr-CH" sz="2600" err="1"/>
              <a:t>restored</a:t>
            </a:r>
            <a:r>
              <a:rPr lang="fr-CH" sz="2600"/>
              <a:t> site to </a:t>
            </a:r>
            <a:r>
              <a:rPr lang="fr-CH" sz="2600" b="1" err="1"/>
              <a:t>regional</a:t>
            </a:r>
            <a:r>
              <a:rPr lang="fr-CH" sz="2600" b="1"/>
              <a:t> </a:t>
            </a:r>
            <a:r>
              <a:rPr lang="fr-CH" sz="2600" err="1"/>
              <a:t>species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CH" sz="2600" b="1"/>
              <a:t>Distance </a:t>
            </a:r>
            <a:r>
              <a:rPr lang="fr-CH" sz="2600"/>
              <a:t>to </a:t>
            </a:r>
            <a:r>
              <a:rPr lang="fr-CH" sz="2600" err="1"/>
              <a:t>potential</a:t>
            </a:r>
            <a:r>
              <a:rPr lang="fr-CH" sz="2600"/>
              <a:t> source population &lt;  </a:t>
            </a:r>
            <a:r>
              <a:rPr lang="fr-CH" sz="2600" b="1"/>
              <a:t>5km</a:t>
            </a:r>
            <a:endParaRPr lang="fr-CH" sz="2600"/>
          </a:p>
          <a:p>
            <a:pPr algn="l"/>
            <a:endParaRPr lang="fr-FR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57283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EFE6AF-30C3-E46B-5DB4-07542B435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0801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1000"/>
              </a:spcBef>
            </a:pPr>
            <a:r>
              <a:rPr lang="it-IT" sz="5000" err="1">
                <a:latin typeface="Aptos"/>
              </a:rPr>
              <a:t>Metacomunity</a:t>
            </a:r>
            <a:r>
              <a:rPr lang="it-IT" sz="5000">
                <a:latin typeface="Aptos"/>
              </a:rPr>
              <a:t> theory in practice: </a:t>
            </a:r>
            <a:r>
              <a:rPr lang="it-IT" sz="5000" err="1">
                <a:latin typeface="Aptos"/>
              </a:rPr>
              <a:t>restoration</a:t>
            </a:r>
            <a:r>
              <a:rPr lang="it-IT" sz="5000">
                <a:latin typeface="Aptos"/>
              </a:rPr>
              <a:t> (&amp; </a:t>
            </a:r>
            <a:r>
              <a:rPr lang="it-IT" sz="5000" err="1">
                <a:latin typeface="Aptos"/>
              </a:rPr>
              <a:t>conservation</a:t>
            </a:r>
            <a:r>
              <a:rPr lang="it-IT" sz="5000">
                <a:latin typeface="Aptos"/>
              </a:rPr>
              <a:t>?)</a:t>
            </a:r>
            <a:endParaRPr lang="fr-FR" sz="5000">
              <a:latin typeface="Aptos"/>
            </a:endParaRPr>
          </a:p>
          <a:p>
            <a:endParaRPr lang="fr-FR">
              <a:latin typeface="Apto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138BDCB-72D3-2D2D-D2A7-2C80E35B1055}"/>
              </a:ext>
            </a:extLst>
          </p:cNvPr>
          <p:cNvSpPr txBox="1"/>
          <p:nvPr/>
        </p:nvSpPr>
        <p:spPr>
          <a:xfrm>
            <a:off x="7318188" y="1936234"/>
            <a:ext cx="3866029" cy="40780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fr-CH" sz="2400"/>
              <a:t>Identification of central patches 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fr-CH" sz="2400"/>
              <a:t>Central patches: passage, </a:t>
            </a:r>
            <a:r>
              <a:rPr lang="fr-CH" sz="2400" err="1"/>
              <a:t>allow</a:t>
            </a:r>
            <a:r>
              <a:rPr lang="fr-CH" sz="2400"/>
              <a:t> </a:t>
            </a:r>
            <a:r>
              <a:rPr lang="fr-CH" sz="2400" b="1"/>
              <a:t>fast colonisation</a:t>
            </a:r>
            <a:endParaRPr lang="fr-FR" sz="2400" b="1"/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n-US" sz="2400"/>
              <a:t>Patch with </a:t>
            </a:r>
            <a:r>
              <a:rPr lang="en-US" sz="2400" b="1"/>
              <a:t>high centrality </a:t>
            </a:r>
            <a:r>
              <a:rPr lang="en-US" sz="2400"/>
              <a:t>: maximize spread of reintroduced species 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n-US" sz="2400" b="1"/>
              <a:t>Prevent </a:t>
            </a:r>
            <a:r>
              <a:rPr lang="en-US" sz="2400"/>
              <a:t>species colonizing to get close from the nodes.</a:t>
            </a:r>
          </a:p>
          <a:p>
            <a:pPr algn="l"/>
            <a:endParaRPr lang="fr-FR">
              <a:highlight>
                <a:srgbClr val="FFFF00"/>
              </a:highlight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932FB80-17DD-F769-B6F8-775AAE71F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6830"/>
            <a:ext cx="5988424" cy="4340133"/>
          </a:xfrm>
        </p:spPr>
        <p:txBody>
          <a:bodyPr/>
          <a:lstStyle/>
          <a:p>
            <a:endParaRPr lang="fr-FR"/>
          </a:p>
        </p:txBody>
      </p:sp>
      <p:pic>
        <p:nvPicPr>
          <p:cNvPr id="6" name="Image 5" descr="Une image contenant croquis, dessin, Dessin au trait, illustration&#10;&#10;Description générée automatiquement">
            <a:extLst>
              <a:ext uri="{FF2B5EF4-FFF2-40B4-BE49-F238E27FC236}">
                <a16:creationId xmlns:a16="http://schemas.microsoft.com/office/drawing/2014/main" id="{3D021DA7-A013-E38D-6FB8-78BB3C77D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43447">
            <a:off x="1432866" y="2345177"/>
            <a:ext cx="3879310" cy="33129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EBBE622E-A11C-2D92-C658-C5922383BB4D}"/>
                  </a:ext>
                </a:extLst>
              </p14:cNvPr>
              <p14:cNvContentPartPr/>
              <p14:nvPr/>
            </p14:nvContentPartPr>
            <p14:xfrm>
              <a:off x="3086160" y="4155993"/>
              <a:ext cx="159508" cy="149259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EBBE622E-A11C-2D92-C658-C5922383BB4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68197" y="4138010"/>
                <a:ext cx="195074" cy="184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4C6EBDC1-6B3E-03C0-DF2C-812C17F7EC12}"/>
                  </a:ext>
                </a:extLst>
              </p14:cNvPr>
              <p14:cNvContentPartPr/>
              <p14:nvPr/>
            </p14:nvContentPartPr>
            <p14:xfrm>
              <a:off x="479226" y="1653480"/>
              <a:ext cx="7441" cy="7441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4C6EBDC1-6B3E-03C0-DF2C-812C17F7EC1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7176" y="1281430"/>
                <a:ext cx="744100" cy="7441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ZoneTexte 11">
            <a:extLst>
              <a:ext uri="{FF2B5EF4-FFF2-40B4-BE49-F238E27FC236}">
                <a16:creationId xmlns:a16="http://schemas.microsoft.com/office/drawing/2014/main" id="{718FDB3C-AFA6-7582-155A-3F8BDEFB0B4B}"/>
              </a:ext>
            </a:extLst>
          </p:cNvPr>
          <p:cNvSpPr txBox="1"/>
          <p:nvPr/>
        </p:nvSpPr>
        <p:spPr>
          <a:xfrm>
            <a:off x="3205959" y="4001414"/>
            <a:ext cx="144874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/>
              <a:t>Central patch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817C42A1-D294-CCD8-7E20-1EBDE3E83FEC}"/>
                  </a:ext>
                </a:extLst>
              </p14:cNvPr>
              <p14:cNvContentPartPr/>
              <p14:nvPr/>
            </p14:nvContentPartPr>
            <p14:xfrm>
              <a:off x="5754494" y="5071482"/>
              <a:ext cx="11615" cy="11615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817C42A1-D294-CCD8-7E20-1EBDE3E83FE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73744" y="4490732"/>
                <a:ext cx="1161500" cy="1161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2778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e salle grisée remplie de points d’interrogation avec une ouverture en sortie">
            <a:extLst>
              <a:ext uri="{FF2B5EF4-FFF2-40B4-BE49-F238E27FC236}">
                <a16:creationId xmlns:a16="http://schemas.microsoft.com/office/drawing/2014/main" id="{C8D49E31-4106-AD50-37F7-4EA4F3F504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08" r="20810" b="90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76CA256-0971-873F-9BA1-FBB9373E0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Knowledge gaps and questions to answer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72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B93256D-323D-CE0B-63E3-9419B9225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fr-FR" sz="5200"/>
              <a:t>Knowledge Gaps 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700CC838-7EA2-950D-5619-490F530F26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42450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7484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AE66BD1-69EC-00BE-1EC5-205A4CA53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fr-FR" sz="5200"/>
              <a:t>Questions to answer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755674BC-71F6-2326-F525-90EB82F615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683154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7758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8AA8E-7D5D-412C-F44C-3A9F41AE4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chematised overview of the nursery functioning of river restoration ...">
            <a:extLst>
              <a:ext uri="{FF2B5EF4-FFF2-40B4-BE49-F238E27FC236}">
                <a16:creationId xmlns:a16="http://schemas.microsoft.com/office/drawing/2014/main" id="{98D1C0F1-EFED-B23A-B913-4896219D3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516" y="1391010"/>
            <a:ext cx="5033873" cy="496737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9AD495B-F022-1A2A-005B-EBF298C25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81" y="171601"/>
            <a:ext cx="10515600" cy="1764758"/>
          </a:xfrm>
        </p:spPr>
        <p:txBody>
          <a:bodyPr>
            <a:normAutofit fontScale="90000"/>
          </a:bodyPr>
          <a:lstStyle/>
          <a:p>
            <a:r>
              <a:rPr lang="en-US"/>
              <a:t>Why is it important to talk about diversity patterns in riverine habitats ?</a:t>
            </a:r>
            <a:br>
              <a:rPr lang="en-US"/>
            </a:b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7F2AE8-588A-F584-4AA2-AD2221F44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2129883"/>
            <a:ext cx="7223760" cy="47403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In Switzerland :</a:t>
            </a:r>
          </a:p>
          <a:p>
            <a:r>
              <a:rPr lang="en-US"/>
              <a:t>¼ of the </a:t>
            </a:r>
            <a:r>
              <a:rPr lang="en-US" err="1"/>
              <a:t>swiss</a:t>
            </a:r>
            <a:r>
              <a:rPr lang="en-US"/>
              <a:t> rivers need restoration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a better restoration efficiency :</a:t>
            </a:r>
          </a:p>
          <a:p>
            <a:r>
              <a:rPr lang="en-US" dirty="0"/>
              <a:t>better </a:t>
            </a:r>
            <a:r>
              <a:rPr lang="en-US"/>
              <a:t>understanding of the diversity drivers</a:t>
            </a:r>
            <a:endParaRPr lang="en-US" dirty="0"/>
          </a:p>
          <a:p>
            <a:r>
              <a:rPr lang="en-US" dirty="0"/>
              <a:t>requires</a:t>
            </a:r>
            <a:r>
              <a:rPr lang="en-US"/>
              <a:t> network perspective</a:t>
            </a:r>
            <a:endParaRPr lang="en-US" dirty="0"/>
          </a:p>
          <a:p>
            <a:endParaRPr lang="en-US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F1D7F05-86DE-E1D2-928C-45A42D3858E0}"/>
              </a:ext>
            </a:extLst>
          </p:cNvPr>
          <p:cNvSpPr txBox="1"/>
          <p:nvPr/>
        </p:nvSpPr>
        <p:spPr>
          <a:xfrm>
            <a:off x="9387385" y="636213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/>
                <a:cs typeface="Times New Roman"/>
              </a:rPr>
              <a:t>(Stoffers et al., 2022)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58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47E773-14BA-197F-DB7F-8BEB0BE97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978" y="524108"/>
            <a:ext cx="3369234" cy="1616203"/>
          </a:xfrm>
        </p:spPr>
        <p:txBody>
          <a:bodyPr anchor="b">
            <a:normAutofit/>
          </a:bodyPr>
          <a:lstStyle/>
          <a:p>
            <a:pPr algn="ctr"/>
            <a:r>
              <a:rPr lang="it-IT" sz="3200" b="1" dirty="0"/>
              <a:t>Take home message</a:t>
            </a:r>
            <a:endParaRPr lang="fr-FR" sz="3200" b="1" dirty="0"/>
          </a:p>
        </p:txBody>
      </p:sp>
      <p:pic>
        <p:nvPicPr>
          <p:cNvPr id="5" name="Picture 4" descr="Mouvement calme de l’eau dans la rivière">
            <a:extLst>
              <a:ext uri="{FF2B5EF4-FFF2-40B4-BE49-F238E27FC236}">
                <a16:creationId xmlns:a16="http://schemas.microsoft.com/office/drawing/2014/main" id="{C9B95CFC-5DE8-8C5A-B00D-C177795D7F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152" r="7922" b="4"/>
          <a:stretch/>
        </p:blipFill>
        <p:spPr>
          <a:xfrm>
            <a:off x="20" y="10"/>
            <a:ext cx="7390243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3593C7-54F6-D51F-7EE9-4A54DB1A1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9978" y="2533475"/>
            <a:ext cx="3369234" cy="380041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dirty="0"/>
              <a:t>Many studies on diversity in riverine ecosystems are, however, still focusing on a local perspective, ignoring dispersal and the specific network connectivity. 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098771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72FB5E-30DF-8C3B-DE3B-ACCCD063A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759" y="2751979"/>
            <a:ext cx="3276600" cy="1359179"/>
          </a:xfrm>
        </p:spPr>
        <p:txBody>
          <a:bodyPr/>
          <a:lstStyle/>
          <a:p>
            <a:r>
              <a:rPr lang="fr-FR"/>
              <a:t>Questions ?</a:t>
            </a:r>
          </a:p>
        </p:txBody>
      </p:sp>
      <p:pic>
        <p:nvPicPr>
          <p:cNvPr id="6" name="Espace réservé du contenu 5" descr="Une image contenant texte, capture d’écran, coelentéré, méduse&#10;&#10;Description générée automatiquement">
            <a:extLst>
              <a:ext uri="{FF2B5EF4-FFF2-40B4-BE49-F238E27FC236}">
                <a16:creationId xmlns:a16="http://schemas.microsoft.com/office/drawing/2014/main" id="{15E9A4F7-C32E-E37F-449F-A9174F3C4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185" y="458863"/>
            <a:ext cx="4349820" cy="6056766"/>
          </a:xfrm>
        </p:spPr>
      </p:pic>
    </p:spTree>
    <p:extLst>
      <p:ext uri="{BB962C8B-B14F-4D97-AF65-F5344CB8AC3E}">
        <p14:creationId xmlns:p14="http://schemas.microsoft.com/office/powerpoint/2010/main" val="2938911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2D9FAE-FF58-91CE-9B91-926E706D6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References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7D7184-2707-5FE6-0182-892D4FB22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1800" err="1">
                <a:latin typeface="Aptos Display"/>
              </a:rPr>
              <a:t>Leibold</a:t>
            </a:r>
            <a:r>
              <a:rPr lang="fr-FR" altLang="fr-FR" sz="1800">
                <a:latin typeface="Aptos Display"/>
              </a:rPr>
              <a:t>, M. A., </a:t>
            </a:r>
            <a:r>
              <a:rPr lang="fr-FR" altLang="fr-FR" sz="1800" err="1">
                <a:latin typeface="Aptos Display"/>
              </a:rPr>
              <a:t>Holyoak</a:t>
            </a:r>
            <a:r>
              <a:rPr lang="fr-FR" altLang="fr-FR" sz="1800">
                <a:latin typeface="Aptos Display"/>
              </a:rPr>
              <a:t>, M., </a:t>
            </a:r>
            <a:r>
              <a:rPr lang="fr-FR" altLang="fr-FR" sz="1800" err="1">
                <a:latin typeface="Aptos Display"/>
              </a:rPr>
              <a:t>Mouquet</a:t>
            </a:r>
            <a:r>
              <a:rPr lang="fr-FR" altLang="fr-FR" sz="1800">
                <a:latin typeface="Aptos Display"/>
              </a:rPr>
              <a:t>, N., </a:t>
            </a:r>
            <a:r>
              <a:rPr lang="fr-FR" altLang="fr-FR" sz="1800" err="1">
                <a:latin typeface="Aptos Display"/>
              </a:rPr>
              <a:t>Amarasekare</a:t>
            </a:r>
            <a:r>
              <a:rPr lang="fr-FR" altLang="fr-FR" sz="1800">
                <a:latin typeface="Aptos Display"/>
              </a:rPr>
              <a:t>, P., Chase, J. M., </a:t>
            </a:r>
            <a:r>
              <a:rPr lang="fr-FR" altLang="fr-FR" sz="1800" err="1">
                <a:latin typeface="Aptos Display"/>
              </a:rPr>
              <a:t>Hoopes</a:t>
            </a:r>
            <a:r>
              <a:rPr lang="fr-FR" altLang="fr-FR" sz="1800">
                <a:latin typeface="Aptos Display"/>
              </a:rPr>
              <a:t>, M. F., Holt, R. D., </a:t>
            </a:r>
            <a:r>
              <a:rPr lang="fr-FR" altLang="fr-FR" sz="1800" err="1">
                <a:latin typeface="Aptos Display"/>
              </a:rPr>
              <a:t>Shurin</a:t>
            </a:r>
            <a:r>
              <a:rPr lang="fr-FR" altLang="fr-FR" sz="1800">
                <a:latin typeface="Aptos Display"/>
              </a:rPr>
              <a:t>, J. B., Law, R., </a:t>
            </a:r>
            <a:r>
              <a:rPr lang="fr-FR" altLang="fr-FR" sz="1800" err="1">
                <a:latin typeface="Aptos Display"/>
              </a:rPr>
              <a:t>Tilman</a:t>
            </a:r>
            <a:r>
              <a:rPr lang="fr-FR" altLang="fr-FR" sz="1800">
                <a:latin typeface="Aptos Display"/>
              </a:rPr>
              <a:t>, D., </a:t>
            </a:r>
            <a:r>
              <a:rPr lang="fr-FR" altLang="fr-FR" sz="1800" err="1">
                <a:latin typeface="Aptos Display"/>
              </a:rPr>
              <a:t>Loreau</a:t>
            </a:r>
            <a:r>
              <a:rPr lang="fr-FR" altLang="fr-FR" sz="1800">
                <a:latin typeface="Aptos Display"/>
              </a:rPr>
              <a:t>, M., &amp; Gonzalez, A. (2004). The </a:t>
            </a:r>
            <a:r>
              <a:rPr lang="fr-FR" altLang="fr-FR" sz="1800" err="1">
                <a:latin typeface="Aptos Display"/>
              </a:rPr>
              <a:t>metacommunity</a:t>
            </a:r>
            <a:r>
              <a:rPr lang="fr-FR" altLang="fr-FR" sz="1800">
                <a:latin typeface="Aptos Display"/>
              </a:rPr>
              <a:t> concept: a </a:t>
            </a:r>
            <a:r>
              <a:rPr lang="fr-FR" altLang="fr-FR" sz="1800" err="1">
                <a:latin typeface="Aptos Display"/>
              </a:rPr>
              <a:t>framework</a:t>
            </a:r>
            <a:r>
              <a:rPr lang="fr-FR" altLang="fr-FR" sz="1800">
                <a:latin typeface="Aptos Display"/>
              </a:rPr>
              <a:t> for multi‐</a:t>
            </a:r>
            <a:r>
              <a:rPr lang="fr-FR" altLang="fr-FR" sz="1800" err="1">
                <a:latin typeface="Aptos Display"/>
              </a:rPr>
              <a:t>scale</a:t>
            </a:r>
            <a:r>
              <a:rPr lang="fr-FR" altLang="fr-FR" sz="1800">
                <a:latin typeface="Aptos Display"/>
              </a:rPr>
              <a:t> </a:t>
            </a:r>
            <a:r>
              <a:rPr lang="fr-FR" altLang="fr-FR" sz="1800" err="1">
                <a:latin typeface="Aptos Display"/>
              </a:rPr>
              <a:t>community</a:t>
            </a:r>
            <a:r>
              <a:rPr lang="fr-FR" altLang="fr-FR" sz="1800">
                <a:latin typeface="Aptos Display"/>
              </a:rPr>
              <a:t> </a:t>
            </a:r>
            <a:r>
              <a:rPr lang="fr-FR" altLang="fr-FR" sz="1800" err="1">
                <a:latin typeface="Aptos Display"/>
              </a:rPr>
              <a:t>ecology</a:t>
            </a:r>
            <a:r>
              <a:rPr lang="fr-FR" altLang="fr-FR" sz="1800">
                <a:latin typeface="Aptos Display"/>
              </a:rPr>
              <a:t>. </a:t>
            </a:r>
            <a:r>
              <a:rPr lang="fr-FR" altLang="fr-FR" sz="1800" err="1">
                <a:latin typeface="Aptos Display"/>
              </a:rPr>
              <a:t>Ecology</a:t>
            </a:r>
            <a:r>
              <a:rPr lang="fr-FR" altLang="fr-FR" sz="1800">
                <a:latin typeface="Aptos Display"/>
              </a:rPr>
              <a:t> </a:t>
            </a:r>
            <a:r>
              <a:rPr lang="fr-FR" altLang="fr-FR" sz="1800" err="1">
                <a:latin typeface="Aptos Display"/>
              </a:rPr>
              <a:t>Letters</a:t>
            </a:r>
            <a:r>
              <a:rPr lang="fr-FR" altLang="fr-FR" sz="1800">
                <a:latin typeface="Aptos Display"/>
              </a:rPr>
              <a:t>, 7(7), 601–</a:t>
            </a:r>
            <a:r>
              <a:rPr lang="fr-FR" altLang="fr-FR" sz="1800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</a:rPr>
              <a:t>613. </a:t>
            </a:r>
            <a:r>
              <a:rPr lang="fr-FR" altLang="fr-FR" sz="1800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https://doi.org/10.1111/j.1461-0248.2004.00608.x</a:t>
            </a:r>
            <a:endParaRPr lang="fr-FR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Times New Roman"/>
              </a:rPr>
              <a:t>Messager, M. L., </a:t>
            </a:r>
            <a:r>
              <a:rPr kumimoji="0" lang="fr-FR" altLang="fr-FR" sz="1800" b="0" i="0" u="none" strike="noStrike" cap="none" normalizeH="0" baseline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Times New Roman"/>
              </a:rPr>
              <a:t>Olden</a:t>
            </a: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Times New Roman"/>
              </a:rPr>
              <a:t>, J. D., Tonkin, J. D., </a:t>
            </a:r>
            <a:r>
              <a:rPr kumimoji="0" lang="fr-FR" altLang="fr-FR" sz="1800" b="0" i="0" u="none" strike="noStrike" cap="none" normalizeH="0" baseline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Times New Roman"/>
              </a:rPr>
              <a:t>Stubbington</a:t>
            </a: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Times New Roman"/>
              </a:rPr>
              <a:t>, R., </a:t>
            </a:r>
            <a:r>
              <a:rPr kumimoji="0" lang="fr-FR" altLang="fr-FR" sz="1800" b="0" i="0" u="none" strike="noStrike" cap="none" normalizeH="0" baseline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Times New Roman"/>
              </a:rPr>
              <a:t>Rogosch</a:t>
            </a: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Times New Roman"/>
              </a:rPr>
              <a:t>, J. S., Busch, M. H., Little, C. J., Walters, A. W., Atkinson, C. L., </a:t>
            </a:r>
            <a:r>
              <a:rPr kumimoji="0" lang="fr-FR" altLang="fr-FR" sz="1800" b="0" i="0" u="none" strike="noStrike" cap="none" normalizeH="0" baseline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Times New Roman"/>
              </a:rPr>
              <a:t>Shanafield</a:t>
            </a: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Times New Roman"/>
              </a:rPr>
              <a:t>, M., Yu, S., Boersma, K. S., </a:t>
            </a:r>
            <a:r>
              <a:rPr kumimoji="0" lang="fr-FR" altLang="fr-FR" sz="1800" b="0" i="0" u="none" strike="noStrike" cap="none" normalizeH="0" baseline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Times New Roman"/>
              </a:rPr>
              <a:t>Lytle</a:t>
            </a: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Times New Roman"/>
              </a:rPr>
              <a:t>, D. A., Walker, R. H., Burrows, R. M., &amp; </a:t>
            </a:r>
            <a:r>
              <a:rPr kumimoji="0" lang="fr-FR" altLang="fr-FR" sz="1800" b="0" i="0" u="none" strike="noStrike" cap="none" normalizeH="0" baseline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Times New Roman"/>
              </a:rPr>
              <a:t>Datry</a:t>
            </a: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Times New Roman"/>
              </a:rPr>
              <a:t>, T. (2023). A </a:t>
            </a:r>
            <a:r>
              <a:rPr kumimoji="0" lang="fr-FR" altLang="fr-FR" sz="1800" b="0" i="0" u="none" strike="noStrike" cap="none" normalizeH="0" baseline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Times New Roman"/>
              </a:rPr>
              <a:t>metasystem</a:t>
            </a: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Times New Roman"/>
              </a:rPr>
              <a:t> </a:t>
            </a:r>
            <a:r>
              <a:rPr kumimoji="0" lang="fr-FR" altLang="fr-FR" sz="1800" b="0" i="0" u="none" strike="noStrike" cap="none" normalizeH="0" baseline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Times New Roman"/>
              </a:rPr>
              <a:t>approach</a:t>
            </a: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Times New Roman"/>
              </a:rPr>
              <a:t> to </a:t>
            </a:r>
            <a:r>
              <a:rPr kumimoji="0" lang="fr-FR" altLang="fr-FR" sz="1800" b="0" i="0" u="none" strike="noStrike" cap="none" normalizeH="0" baseline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Times New Roman"/>
              </a:rPr>
              <a:t>designing</a:t>
            </a: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Times New Roman"/>
              </a:rPr>
              <a:t> </a:t>
            </a:r>
            <a:r>
              <a:rPr kumimoji="0" lang="fr-FR" altLang="fr-FR" sz="1800" b="0" i="0" u="none" strike="noStrike" cap="none" normalizeH="0" baseline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Times New Roman"/>
              </a:rPr>
              <a:t>environmental</a:t>
            </a: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Times New Roman"/>
              </a:rPr>
              <a:t> flows. </a:t>
            </a:r>
            <a:r>
              <a:rPr kumimoji="0" lang="fr-FR" altLang="fr-FR" sz="1800" b="0" i="1" u="none" strike="noStrike" cap="none" normalizeH="0" baseline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Times New Roman"/>
              </a:rPr>
              <a:t>BioScience</a:t>
            </a: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Times New Roman"/>
              </a:rPr>
              <a:t>, </a:t>
            </a:r>
            <a:r>
              <a:rPr kumimoji="0" lang="fr-FR" altLang="fr-FR" sz="1800" b="0" i="1" u="none" strike="noStrike" cap="none" normalizeH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Times New Roman"/>
              </a:rPr>
              <a:t>73</a:t>
            </a: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Times New Roman"/>
              </a:rPr>
              <a:t>(9), 643–662. </a:t>
            </a: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https://doi.org/10.1093/biosci/biad067</a:t>
            </a: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Times New Roman"/>
              </a:rPr>
              <a:t> </a:t>
            </a:r>
            <a:endParaRPr lang="fr-FR" altLang="fr-FR" sz="2800" b="0" i="0" u="none" strike="noStrike" cap="none" normalizeH="0" baseline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cs typeface="Times New Roman"/>
            </a:endParaRPr>
          </a:p>
          <a:p>
            <a:r>
              <a:rPr lang="fr-FR" sz="1800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ea typeface="+mn-lt"/>
                <a:cs typeface="+mn-lt"/>
              </a:rPr>
              <a:t>Allan, J. D., Castillo, M. M., &amp; </a:t>
            </a:r>
            <a:r>
              <a:rPr lang="fr-FR" sz="1800" err="1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ea typeface="+mn-lt"/>
                <a:cs typeface="+mn-lt"/>
              </a:rPr>
              <a:t>Capps</a:t>
            </a:r>
            <a:r>
              <a:rPr lang="fr-FR" sz="1800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ea typeface="+mn-lt"/>
                <a:cs typeface="+mn-lt"/>
              </a:rPr>
              <a:t>, K. A. (2021). Rivers in the </a:t>
            </a:r>
            <a:r>
              <a:rPr lang="fr-FR" sz="1800" err="1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ea typeface="+mn-lt"/>
                <a:cs typeface="+mn-lt"/>
              </a:rPr>
              <a:t>Anthropocene</a:t>
            </a:r>
            <a:r>
              <a:rPr lang="fr-FR" sz="1800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ea typeface="+mn-lt"/>
                <a:cs typeface="+mn-lt"/>
              </a:rPr>
              <a:t>. Dans </a:t>
            </a:r>
            <a:r>
              <a:rPr lang="fr-FR" sz="1800" i="1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ea typeface="+mn-lt"/>
                <a:cs typeface="+mn-lt"/>
              </a:rPr>
              <a:t>Springer </a:t>
            </a:r>
            <a:r>
              <a:rPr lang="fr-FR" sz="1800" i="1" err="1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ea typeface="+mn-lt"/>
                <a:cs typeface="+mn-lt"/>
              </a:rPr>
              <a:t>eBooks</a:t>
            </a:r>
            <a:r>
              <a:rPr lang="fr-FR" sz="1800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ea typeface="+mn-lt"/>
                <a:cs typeface="+mn-lt"/>
              </a:rPr>
              <a:t> (p. 1‑17). </a:t>
            </a:r>
            <a:r>
              <a:rPr lang="fr-FR" sz="1800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https://doi.org/10.1007/978-3-030-61286-3_1</a:t>
            </a:r>
            <a:endParaRPr lang="fr-FR" sz="1800">
              <a:solidFill>
                <a:schemeClr val="tx1">
                  <a:lumMod val="95000"/>
                  <a:lumOff val="5000"/>
                </a:schemeClr>
              </a:solidFill>
              <a:latin typeface="Aptos Display"/>
              <a:ea typeface="+mn-lt"/>
              <a:cs typeface="+mn-lt"/>
            </a:endParaRPr>
          </a:p>
          <a:p>
            <a:r>
              <a:rPr kumimoji="0" lang="fr-FR" altLang="fr-FR" sz="1800" b="0" i="0" u="none" strike="noStrike" cap="none" normalizeH="0" baseline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 Display"/>
                <a:cs typeface="Times New Roman"/>
              </a:rPr>
              <a:t>Wikipedia</a:t>
            </a: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 Display"/>
                <a:cs typeface="Times New Roman"/>
              </a:rPr>
              <a:t> </a:t>
            </a:r>
            <a:r>
              <a:rPr kumimoji="0" lang="fr-FR" altLang="fr-FR" sz="1800" b="0" i="0" u="none" strike="noStrike" cap="none" normalizeH="0" baseline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 Display"/>
                <a:cs typeface="Times New Roman"/>
              </a:rPr>
              <a:t>contributors</a:t>
            </a: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 Display"/>
                <a:cs typeface="Times New Roman"/>
              </a:rPr>
              <a:t>. (2024, </a:t>
            </a:r>
            <a:r>
              <a:rPr kumimoji="0" lang="fr-FR" altLang="fr-FR" sz="1800" b="0" i="0" u="none" strike="noStrike" cap="none" normalizeH="0" baseline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 Display"/>
                <a:cs typeface="Times New Roman"/>
              </a:rPr>
              <a:t>October</a:t>
            </a: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 Display"/>
                <a:cs typeface="Times New Roman"/>
              </a:rPr>
              <a:t> 13). </a:t>
            </a:r>
            <a:r>
              <a:rPr kumimoji="0" lang="fr-FR" altLang="fr-FR" sz="1800" b="0" i="1" u="none" strike="noStrike" cap="none" normalizeH="0" baseline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 Display"/>
                <a:cs typeface="Times New Roman"/>
              </a:rPr>
              <a:t>Strahler</a:t>
            </a:r>
            <a:r>
              <a:rPr kumimoji="0" lang="fr-FR" altLang="fr-FR" sz="1800" b="0" i="1" u="none" strike="noStrike" cap="none" normalizeH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 Display"/>
                <a:cs typeface="Times New Roman"/>
              </a:rPr>
              <a:t> </a:t>
            </a:r>
            <a:r>
              <a:rPr kumimoji="0" lang="fr-FR" altLang="fr-FR" sz="1800" b="0" i="1" u="none" strike="noStrike" cap="none" normalizeH="0" baseline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 Display"/>
                <a:cs typeface="Times New Roman"/>
              </a:rPr>
              <a:t>number</a:t>
            </a: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 Display"/>
                <a:cs typeface="Times New Roman"/>
              </a:rPr>
              <a:t>. </a:t>
            </a:r>
            <a:r>
              <a:rPr kumimoji="0" lang="fr-FR" altLang="fr-FR" sz="1800" b="0" i="0" u="none" strike="noStrike" cap="none" normalizeH="0" baseline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 Display"/>
                <a:cs typeface="Times New Roman"/>
              </a:rPr>
              <a:t>Wikipedia</a:t>
            </a: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 Display"/>
                <a:cs typeface="Times New Roman"/>
              </a:rPr>
              <a:t>. </a:t>
            </a: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ptos Display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https://en.wikipedia.org/wiki/Strahler_number</a:t>
            </a:r>
            <a:endParaRPr lang="fr-FR" altLang="fr-FR" sz="2800" b="0" i="0" u="none" strike="noStrike" cap="none" normalizeH="0" baseline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ptos Display"/>
              <a:cs typeface="Arial" panose="020B0604020202020204" pitchFamily="34" charset="0"/>
            </a:endParaRPr>
          </a:p>
          <a:p>
            <a:r>
              <a:rPr lang="fr-FR" sz="1700" err="1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ea typeface="+mn-lt"/>
                <a:cs typeface="Times New Roman"/>
              </a:rPr>
              <a:t>Stoffers</a:t>
            </a:r>
            <a:r>
              <a:rPr lang="fr-FR" sz="1700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ea typeface="+mn-lt"/>
                <a:cs typeface="Times New Roman"/>
              </a:rPr>
              <a:t>, T., </a:t>
            </a:r>
            <a:r>
              <a:rPr lang="fr-FR" sz="1700" err="1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ea typeface="+mn-lt"/>
                <a:cs typeface="Times New Roman"/>
              </a:rPr>
              <a:t>Buijse</a:t>
            </a:r>
            <a:r>
              <a:rPr lang="fr-FR" sz="1700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ea typeface="+mn-lt"/>
                <a:cs typeface="Times New Roman"/>
              </a:rPr>
              <a:t>, A., </a:t>
            </a:r>
            <a:r>
              <a:rPr lang="fr-FR" sz="1700" err="1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ea typeface="+mn-lt"/>
                <a:cs typeface="Times New Roman"/>
              </a:rPr>
              <a:t>Geerling</a:t>
            </a:r>
            <a:r>
              <a:rPr lang="fr-FR" sz="1700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ea typeface="+mn-lt"/>
                <a:cs typeface="Times New Roman"/>
              </a:rPr>
              <a:t>, G., Jans, L., Schoor, M., </a:t>
            </a:r>
            <a:r>
              <a:rPr lang="fr-FR" sz="1700" err="1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ea typeface="+mn-lt"/>
                <a:cs typeface="Times New Roman"/>
              </a:rPr>
              <a:t>Poos</a:t>
            </a:r>
            <a:r>
              <a:rPr lang="fr-FR" sz="1700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ea typeface="+mn-lt"/>
                <a:cs typeface="Times New Roman"/>
              </a:rPr>
              <a:t>, J., </a:t>
            </a:r>
            <a:r>
              <a:rPr lang="fr-FR" sz="1700" err="1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ea typeface="+mn-lt"/>
                <a:cs typeface="Times New Roman"/>
              </a:rPr>
              <a:t>Verreth</a:t>
            </a:r>
            <a:r>
              <a:rPr lang="fr-FR" sz="1700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ea typeface="+mn-lt"/>
                <a:cs typeface="Times New Roman"/>
              </a:rPr>
              <a:t>, J., &amp; </a:t>
            </a:r>
            <a:r>
              <a:rPr lang="fr-FR" sz="1700" err="1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ea typeface="+mn-lt"/>
                <a:cs typeface="Times New Roman"/>
              </a:rPr>
              <a:t>Nagelkerke</a:t>
            </a:r>
            <a:r>
              <a:rPr lang="fr-FR" sz="1700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ea typeface="+mn-lt"/>
                <a:cs typeface="Times New Roman"/>
              </a:rPr>
              <a:t>, L. (2022). </a:t>
            </a:r>
            <a:r>
              <a:rPr lang="fr-FR" sz="1700" err="1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ea typeface="+mn-lt"/>
                <a:cs typeface="Times New Roman"/>
              </a:rPr>
              <a:t>Freshwater</a:t>
            </a:r>
            <a:r>
              <a:rPr lang="fr-FR" sz="1700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ea typeface="+mn-lt"/>
                <a:cs typeface="Times New Roman"/>
              </a:rPr>
              <a:t> </a:t>
            </a:r>
            <a:r>
              <a:rPr lang="fr-FR" sz="1700" err="1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ea typeface="+mn-lt"/>
                <a:cs typeface="Times New Roman"/>
              </a:rPr>
              <a:t>fish</a:t>
            </a:r>
            <a:r>
              <a:rPr lang="fr-FR" sz="1700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ea typeface="+mn-lt"/>
                <a:cs typeface="Times New Roman"/>
              </a:rPr>
              <a:t> </a:t>
            </a:r>
            <a:r>
              <a:rPr lang="fr-FR" sz="1700" err="1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ea typeface="+mn-lt"/>
                <a:cs typeface="Times New Roman"/>
              </a:rPr>
              <a:t>biodiversity</a:t>
            </a:r>
            <a:r>
              <a:rPr lang="fr-FR" sz="1700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ea typeface="+mn-lt"/>
                <a:cs typeface="Times New Roman"/>
              </a:rPr>
              <a:t> </a:t>
            </a:r>
            <a:r>
              <a:rPr lang="fr-FR" sz="1700" err="1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ea typeface="+mn-lt"/>
                <a:cs typeface="Times New Roman"/>
              </a:rPr>
              <a:t>restoration</a:t>
            </a:r>
            <a:r>
              <a:rPr lang="fr-FR" sz="1700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ea typeface="+mn-lt"/>
                <a:cs typeface="Times New Roman"/>
              </a:rPr>
              <a:t> in </a:t>
            </a:r>
            <a:r>
              <a:rPr lang="fr-FR" sz="1700" err="1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ea typeface="+mn-lt"/>
                <a:cs typeface="Times New Roman"/>
              </a:rPr>
              <a:t>floodplain</a:t>
            </a:r>
            <a:r>
              <a:rPr lang="fr-FR" sz="1700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ea typeface="+mn-lt"/>
                <a:cs typeface="Times New Roman"/>
              </a:rPr>
              <a:t> </a:t>
            </a:r>
            <a:r>
              <a:rPr lang="fr-FR" sz="1700" err="1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ea typeface="+mn-lt"/>
                <a:cs typeface="Times New Roman"/>
              </a:rPr>
              <a:t>rivers</a:t>
            </a:r>
            <a:r>
              <a:rPr lang="fr-FR" sz="1700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ea typeface="+mn-lt"/>
                <a:cs typeface="Times New Roman"/>
              </a:rPr>
              <a:t> </a:t>
            </a:r>
            <a:r>
              <a:rPr lang="fr-FR" sz="1700" err="1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ea typeface="+mn-lt"/>
                <a:cs typeface="Times New Roman"/>
              </a:rPr>
              <a:t>requires</a:t>
            </a:r>
            <a:r>
              <a:rPr lang="fr-FR" sz="1700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ea typeface="+mn-lt"/>
                <a:cs typeface="Times New Roman"/>
              </a:rPr>
              <a:t> </a:t>
            </a:r>
            <a:r>
              <a:rPr lang="fr-FR" sz="1700" err="1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ea typeface="+mn-lt"/>
                <a:cs typeface="Times New Roman"/>
              </a:rPr>
              <a:t>connectivity</a:t>
            </a:r>
            <a:r>
              <a:rPr lang="fr-FR" sz="1700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ea typeface="+mn-lt"/>
                <a:cs typeface="Times New Roman"/>
              </a:rPr>
              <a:t> and habitat </a:t>
            </a:r>
            <a:r>
              <a:rPr lang="fr-FR" sz="1700" err="1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ea typeface="+mn-lt"/>
                <a:cs typeface="Times New Roman"/>
              </a:rPr>
              <a:t>heterogeneity</a:t>
            </a:r>
            <a:r>
              <a:rPr lang="fr-FR" sz="1700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ea typeface="+mn-lt"/>
                <a:cs typeface="Times New Roman"/>
              </a:rPr>
              <a:t> at multiple spatial </a:t>
            </a:r>
            <a:r>
              <a:rPr lang="fr-FR" sz="1700" err="1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ea typeface="+mn-lt"/>
                <a:cs typeface="Times New Roman"/>
              </a:rPr>
              <a:t>scales</a:t>
            </a:r>
            <a:r>
              <a:rPr lang="fr-FR" sz="1700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ea typeface="+mn-lt"/>
                <a:cs typeface="Times New Roman"/>
              </a:rPr>
              <a:t>. </a:t>
            </a:r>
            <a:r>
              <a:rPr lang="fr-FR" sz="1700" i="1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ea typeface="+mn-lt"/>
                <a:cs typeface="Times New Roman"/>
              </a:rPr>
              <a:t>The Science Of The Total </a:t>
            </a:r>
            <a:r>
              <a:rPr lang="fr-FR" sz="1700" i="1" err="1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ea typeface="+mn-lt"/>
                <a:cs typeface="Times New Roman"/>
              </a:rPr>
              <a:t>Environment</a:t>
            </a:r>
            <a:r>
              <a:rPr lang="fr-FR" sz="1700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ea typeface="+mn-lt"/>
                <a:cs typeface="Times New Roman"/>
              </a:rPr>
              <a:t>, </a:t>
            </a:r>
            <a:r>
              <a:rPr lang="fr-FR" sz="1700" i="1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ea typeface="+mn-lt"/>
                <a:cs typeface="Times New Roman"/>
              </a:rPr>
              <a:t>838</a:t>
            </a:r>
            <a:r>
              <a:rPr lang="fr-FR" sz="1700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ea typeface="+mn-lt"/>
                <a:cs typeface="Times New Roman"/>
              </a:rPr>
              <a:t>, 156509. </a:t>
            </a:r>
            <a:r>
              <a:rPr lang="fr-FR" sz="1700">
                <a:solidFill>
                  <a:schemeClr val="tx1">
                    <a:lumMod val="95000"/>
                    <a:lumOff val="5000"/>
                  </a:schemeClr>
                </a:solidFill>
                <a:latin typeface="Aptos Display"/>
                <a:ea typeface="+mn-lt"/>
                <a:cs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https://doi.org/10.1016/j.scitotenv.2022.156509</a:t>
            </a:r>
            <a:endParaRPr lang="fr-FR" altLang="fr-FR" sz="1700">
              <a:solidFill>
                <a:schemeClr val="tx1">
                  <a:lumMod val="95000"/>
                  <a:lumOff val="5000"/>
                </a:schemeClr>
              </a:solidFill>
              <a:latin typeface="Aptos Display"/>
              <a:ea typeface="+mn-lt"/>
              <a:cs typeface="Times New Roman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r-FR" sz="1800" err="1">
                <a:latin typeface="Aptos Display"/>
                <a:ea typeface="+mn-lt"/>
                <a:cs typeface="+mn-lt"/>
              </a:rPr>
              <a:t>Altermatt</a:t>
            </a:r>
            <a:r>
              <a:rPr lang="fr-FR" sz="1800">
                <a:latin typeface="Aptos Display"/>
                <a:ea typeface="+mn-lt"/>
                <a:cs typeface="+mn-lt"/>
              </a:rPr>
              <a:t>, Florian. (2013). Diversity in </a:t>
            </a:r>
            <a:r>
              <a:rPr lang="fr-FR" sz="1800" err="1">
                <a:latin typeface="Aptos Display"/>
                <a:ea typeface="+mn-lt"/>
                <a:cs typeface="+mn-lt"/>
              </a:rPr>
              <a:t>riverine</a:t>
            </a:r>
            <a:r>
              <a:rPr lang="fr-FR" sz="1800">
                <a:latin typeface="Aptos Display"/>
                <a:ea typeface="+mn-lt"/>
                <a:cs typeface="+mn-lt"/>
              </a:rPr>
              <a:t> </a:t>
            </a:r>
            <a:r>
              <a:rPr lang="fr-FR" sz="1800" err="1">
                <a:latin typeface="Aptos Display"/>
                <a:ea typeface="+mn-lt"/>
                <a:cs typeface="+mn-lt"/>
              </a:rPr>
              <a:t>metacommunities</a:t>
            </a:r>
            <a:r>
              <a:rPr lang="fr-FR" sz="1800">
                <a:latin typeface="Aptos Display"/>
                <a:ea typeface="+mn-lt"/>
                <a:cs typeface="+mn-lt"/>
              </a:rPr>
              <a:t>: A network perspective. </a:t>
            </a:r>
            <a:r>
              <a:rPr lang="fr-FR" sz="1800" err="1">
                <a:latin typeface="Aptos Display"/>
                <a:ea typeface="+mn-lt"/>
                <a:cs typeface="+mn-lt"/>
              </a:rPr>
              <a:t>Aquatic</a:t>
            </a:r>
            <a:r>
              <a:rPr lang="fr-FR" sz="1800">
                <a:latin typeface="Aptos Display"/>
                <a:ea typeface="+mn-lt"/>
                <a:cs typeface="+mn-lt"/>
              </a:rPr>
              <a:t> </a:t>
            </a:r>
            <a:r>
              <a:rPr lang="fr-FR" sz="1800" err="1">
                <a:latin typeface="Aptos Display"/>
                <a:ea typeface="+mn-lt"/>
                <a:cs typeface="+mn-lt"/>
              </a:rPr>
              <a:t>Ecology</a:t>
            </a:r>
            <a:r>
              <a:rPr lang="fr-FR" sz="1800">
                <a:latin typeface="Aptos Display"/>
                <a:ea typeface="+mn-lt"/>
                <a:cs typeface="+mn-lt"/>
              </a:rPr>
              <a:t>. </a:t>
            </a:r>
            <a:r>
              <a:rPr lang="fr-FR" sz="1800" u="sng">
                <a:latin typeface="Aptos Display"/>
                <a:ea typeface="+mn-lt"/>
                <a:cs typeface="+mn-lt"/>
              </a:rPr>
              <a:t>https://www.researchgate.net/publication/262867832_Diversity_in_riverine_metacommunities_A_network_perspective</a:t>
            </a:r>
            <a:endParaRPr lang="fr-FR" sz="1800" u="sng">
              <a:latin typeface="Aptos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093516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50052" y="819007"/>
            <a:ext cx="8537264" cy="5460618"/>
            <a:chOff x="0" y="0"/>
            <a:chExt cx="3372746" cy="2157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72746" cy="2157281"/>
            </a:xfrm>
            <a:custGeom>
              <a:avLst/>
              <a:gdLst/>
              <a:ahLst/>
              <a:cxnLst/>
              <a:rect l="l" t="t" r="r" b="b"/>
              <a:pathLst>
                <a:path w="3372746" h="2157281">
                  <a:moveTo>
                    <a:pt x="0" y="0"/>
                  </a:moveTo>
                  <a:lnTo>
                    <a:pt x="3372746" y="0"/>
                  </a:lnTo>
                  <a:lnTo>
                    <a:pt x="3372746" y="2157281"/>
                  </a:lnTo>
                  <a:lnTo>
                    <a:pt x="0" y="21572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8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372746" cy="2195381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8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939028" y="3549316"/>
            <a:ext cx="1765205" cy="1662077"/>
            <a:chOff x="0" y="0"/>
            <a:chExt cx="697365" cy="6566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7365" cy="656623"/>
            </a:xfrm>
            <a:custGeom>
              <a:avLst/>
              <a:gdLst/>
              <a:ahLst/>
              <a:cxnLst/>
              <a:rect l="l" t="t" r="r" b="b"/>
              <a:pathLst>
                <a:path w="697365" h="656623">
                  <a:moveTo>
                    <a:pt x="149119" y="0"/>
                  </a:moveTo>
                  <a:lnTo>
                    <a:pt x="548246" y="0"/>
                  </a:lnTo>
                  <a:cubicBezTo>
                    <a:pt x="587795" y="0"/>
                    <a:pt x="625724" y="15711"/>
                    <a:pt x="653689" y="43676"/>
                  </a:cubicBezTo>
                  <a:cubicBezTo>
                    <a:pt x="681654" y="71641"/>
                    <a:pt x="697365" y="109570"/>
                    <a:pt x="697365" y="149119"/>
                  </a:cubicBezTo>
                  <a:lnTo>
                    <a:pt x="697365" y="507504"/>
                  </a:lnTo>
                  <a:cubicBezTo>
                    <a:pt x="697365" y="589860"/>
                    <a:pt x="630602" y="656623"/>
                    <a:pt x="548246" y="656623"/>
                  </a:cubicBezTo>
                  <a:lnTo>
                    <a:pt x="149119" y="656623"/>
                  </a:lnTo>
                  <a:cubicBezTo>
                    <a:pt x="109570" y="656623"/>
                    <a:pt x="71641" y="640912"/>
                    <a:pt x="43676" y="612947"/>
                  </a:cubicBezTo>
                  <a:cubicBezTo>
                    <a:pt x="15711" y="584982"/>
                    <a:pt x="0" y="547053"/>
                    <a:pt x="0" y="507504"/>
                  </a:cubicBezTo>
                  <a:lnTo>
                    <a:pt x="0" y="149119"/>
                  </a:lnTo>
                  <a:cubicBezTo>
                    <a:pt x="0" y="109570"/>
                    <a:pt x="15711" y="71641"/>
                    <a:pt x="43676" y="43676"/>
                  </a:cubicBezTo>
                  <a:cubicBezTo>
                    <a:pt x="71641" y="15711"/>
                    <a:pt x="109570" y="0"/>
                    <a:pt x="14911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914D"/>
              </a:soli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8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697365" cy="694723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744553" y="1145101"/>
            <a:ext cx="2057400" cy="20574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914D"/>
              </a:soli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8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179577" y="3322966"/>
            <a:ext cx="2564976" cy="2417101"/>
            <a:chOff x="0" y="0"/>
            <a:chExt cx="1013324" cy="9549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13324" cy="954904"/>
            </a:xfrm>
            <a:custGeom>
              <a:avLst/>
              <a:gdLst/>
              <a:ahLst/>
              <a:cxnLst/>
              <a:rect l="l" t="t" r="r" b="b"/>
              <a:pathLst>
                <a:path w="1013324" h="954904">
                  <a:moveTo>
                    <a:pt x="102623" y="0"/>
                  </a:moveTo>
                  <a:lnTo>
                    <a:pt x="910701" y="0"/>
                  </a:lnTo>
                  <a:cubicBezTo>
                    <a:pt x="967378" y="0"/>
                    <a:pt x="1013324" y="45946"/>
                    <a:pt x="1013324" y="102623"/>
                  </a:cubicBezTo>
                  <a:lnTo>
                    <a:pt x="1013324" y="852281"/>
                  </a:lnTo>
                  <a:cubicBezTo>
                    <a:pt x="1013324" y="908958"/>
                    <a:pt x="967378" y="954904"/>
                    <a:pt x="910701" y="954904"/>
                  </a:cubicBezTo>
                  <a:lnTo>
                    <a:pt x="102623" y="954904"/>
                  </a:lnTo>
                  <a:cubicBezTo>
                    <a:pt x="45946" y="954904"/>
                    <a:pt x="0" y="908958"/>
                    <a:pt x="0" y="852281"/>
                  </a:cubicBezTo>
                  <a:lnTo>
                    <a:pt x="0" y="102623"/>
                  </a:lnTo>
                  <a:cubicBezTo>
                    <a:pt x="0" y="45946"/>
                    <a:pt x="45946" y="0"/>
                    <a:pt x="1026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914D"/>
              </a:soli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8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013324" cy="9930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sp>
        <p:nvSpPr>
          <p:cNvPr id="14" name="Freeform 14"/>
          <p:cNvSpPr/>
          <p:nvPr/>
        </p:nvSpPr>
        <p:spPr>
          <a:xfrm rot="7592927">
            <a:off x="4054910" y="2296090"/>
            <a:ext cx="1762651" cy="497949"/>
          </a:xfrm>
          <a:custGeom>
            <a:avLst/>
            <a:gdLst/>
            <a:ahLst/>
            <a:cxnLst/>
            <a:rect l="l" t="t" r="r" b="b"/>
            <a:pathLst>
              <a:path w="2643976" h="746923">
                <a:moveTo>
                  <a:pt x="0" y="0"/>
                </a:moveTo>
                <a:lnTo>
                  <a:pt x="2643976" y="0"/>
                </a:lnTo>
                <a:lnTo>
                  <a:pt x="2643976" y="746923"/>
                </a:lnTo>
                <a:lnTo>
                  <a:pt x="0" y="7469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800"/>
          </a:p>
        </p:txBody>
      </p:sp>
      <p:sp>
        <p:nvSpPr>
          <p:cNvPr id="15" name="Freeform 15"/>
          <p:cNvSpPr/>
          <p:nvPr/>
        </p:nvSpPr>
        <p:spPr>
          <a:xfrm rot="3241295">
            <a:off x="7109450" y="3323909"/>
            <a:ext cx="1533988" cy="248985"/>
          </a:xfrm>
          <a:custGeom>
            <a:avLst/>
            <a:gdLst/>
            <a:ahLst/>
            <a:cxnLst/>
            <a:rect l="l" t="t" r="r" b="b"/>
            <a:pathLst>
              <a:path w="2300982" h="373477">
                <a:moveTo>
                  <a:pt x="0" y="0"/>
                </a:moveTo>
                <a:lnTo>
                  <a:pt x="2300982" y="0"/>
                </a:lnTo>
                <a:lnTo>
                  <a:pt x="2300982" y="373476"/>
                </a:lnTo>
                <a:lnTo>
                  <a:pt x="0" y="3734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800"/>
          </a:p>
        </p:txBody>
      </p:sp>
      <p:sp>
        <p:nvSpPr>
          <p:cNvPr id="16" name="TextBox 16"/>
          <p:cNvSpPr txBox="1"/>
          <p:nvPr/>
        </p:nvSpPr>
        <p:spPr>
          <a:xfrm>
            <a:off x="4211387" y="5651166"/>
            <a:ext cx="1008934" cy="373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173"/>
              </a:lnSpc>
              <a:spcBef>
                <a:spcPct val="0"/>
              </a:spcBef>
            </a:pPr>
            <a:r>
              <a:rPr lang="en-US" sz="2266">
                <a:solidFill>
                  <a:srgbClr val="5E17EB"/>
                </a:solidFill>
                <a:latin typeface="Arial"/>
                <a:ea typeface="Arial"/>
                <a:cs typeface="Arial"/>
                <a:sym typeface="Arial"/>
              </a:rPr>
              <a:t>patch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333014" y="6261281"/>
            <a:ext cx="3054302" cy="373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173"/>
              </a:lnSpc>
              <a:spcBef>
                <a:spcPct val="0"/>
              </a:spcBef>
            </a:pPr>
            <a:r>
              <a:rPr lang="en-US" sz="2266">
                <a:solidFill>
                  <a:srgbClr val="5E17EB"/>
                </a:solidFill>
                <a:latin typeface="Arial"/>
                <a:ea typeface="Arial"/>
                <a:cs typeface="Arial"/>
                <a:sym typeface="Arial"/>
              </a:rPr>
              <a:t>metacommunity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846946" y="1713637"/>
            <a:ext cx="1852617" cy="7842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173"/>
              </a:lnSpc>
              <a:spcBef>
                <a:spcPct val="0"/>
              </a:spcBef>
            </a:pPr>
            <a:r>
              <a:rPr lang="en-US" sz="2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local community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179577" y="1413983"/>
            <a:ext cx="1902708" cy="7842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173"/>
              </a:lnSpc>
              <a:spcBef>
                <a:spcPct val="0"/>
              </a:spcBef>
            </a:pPr>
            <a:r>
              <a:rPr lang="en-US" sz="2266">
                <a:solidFill>
                  <a:srgbClr val="5E17EB"/>
                </a:solidFill>
                <a:latin typeface="Arial"/>
                <a:ea typeface="Arial"/>
                <a:cs typeface="Arial"/>
                <a:sym typeface="Arial"/>
              </a:rPr>
              <a:t>dispersal of  individuals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939028" y="2969966"/>
            <a:ext cx="1902708" cy="373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173"/>
              </a:lnSpc>
              <a:spcBef>
                <a:spcPct val="0"/>
              </a:spcBef>
            </a:pPr>
            <a:r>
              <a:rPr lang="en-US" sz="2266">
                <a:solidFill>
                  <a:srgbClr val="5E17EB"/>
                </a:solidFill>
                <a:latin typeface="Arial"/>
                <a:ea typeface="Arial"/>
                <a:cs typeface="Arial"/>
                <a:sym typeface="Arial"/>
              </a:rPr>
              <a:t>connectivity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-591218" y="324489"/>
            <a:ext cx="8894045" cy="464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173"/>
              </a:lnSpc>
              <a:spcBef>
                <a:spcPct val="0"/>
              </a:spcBef>
            </a:pPr>
            <a:r>
              <a:rPr lang="en-US" sz="4000">
                <a:latin typeface="+mj-lt"/>
                <a:ea typeface="+mj-ea"/>
                <a:cs typeface="+mj-cs"/>
                <a:sym typeface="Arial"/>
              </a:rPr>
              <a:t>Metacommunity concept definition</a:t>
            </a:r>
          </a:p>
        </p:txBody>
      </p:sp>
    </p:spTree>
    <p:extLst>
      <p:ext uri="{BB962C8B-B14F-4D97-AF65-F5344CB8AC3E}">
        <p14:creationId xmlns:p14="http://schemas.microsoft.com/office/powerpoint/2010/main" val="8969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66294" y="1054953"/>
            <a:ext cx="7188728" cy="5884444"/>
          </a:xfrm>
          <a:custGeom>
            <a:avLst/>
            <a:gdLst/>
            <a:ahLst/>
            <a:cxnLst/>
            <a:rect l="l" t="t" r="r" b="b"/>
            <a:pathLst>
              <a:path w="10783092" h="8826666">
                <a:moveTo>
                  <a:pt x="0" y="0"/>
                </a:moveTo>
                <a:lnTo>
                  <a:pt x="10783092" y="0"/>
                </a:lnTo>
                <a:lnTo>
                  <a:pt x="10783092" y="8826666"/>
                </a:lnTo>
                <a:lnTo>
                  <a:pt x="0" y="88266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800"/>
          </a:p>
        </p:txBody>
      </p:sp>
      <p:grpSp>
        <p:nvGrpSpPr>
          <p:cNvPr id="3" name="Group 3"/>
          <p:cNvGrpSpPr/>
          <p:nvPr/>
        </p:nvGrpSpPr>
        <p:grpSpPr>
          <a:xfrm>
            <a:off x="2850052" y="819007"/>
            <a:ext cx="8537264" cy="5460618"/>
            <a:chOff x="0" y="0"/>
            <a:chExt cx="3372746" cy="215728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72746" cy="2157281"/>
            </a:xfrm>
            <a:custGeom>
              <a:avLst/>
              <a:gdLst/>
              <a:ahLst/>
              <a:cxnLst/>
              <a:rect l="l" t="t" r="r" b="b"/>
              <a:pathLst>
                <a:path w="3372746" h="2157281">
                  <a:moveTo>
                    <a:pt x="0" y="0"/>
                  </a:moveTo>
                  <a:lnTo>
                    <a:pt x="3372746" y="0"/>
                  </a:lnTo>
                  <a:lnTo>
                    <a:pt x="3372746" y="2157281"/>
                  </a:lnTo>
                  <a:lnTo>
                    <a:pt x="0" y="21572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8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372746" cy="2195381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8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312034" y="2400533"/>
            <a:ext cx="677794" cy="658333"/>
            <a:chOff x="0" y="0"/>
            <a:chExt cx="267770" cy="2600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7770" cy="260082"/>
            </a:xfrm>
            <a:custGeom>
              <a:avLst/>
              <a:gdLst/>
              <a:ahLst/>
              <a:cxnLst/>
              <a:rect l="l" t="t" r="r" b="b"/>
              <a:pathLst>
                <a:path w="267770" h="260082">
                  <a:moveTo>
                    <a:pt x="130041" y="0"/>
                  </a:moveTo>
                  <a:lnTo>
                    <a:pt x="137729" y="0"/>
                  </a:lnTo>
                  <a:cubicBezTo>
                    <a:pt x="172218" y="0"/>
                    <a:pt x="205295" y="13701"/>
                    <a:pt x="229682" y="38088"/>
                  </a:cubicBezTo>
                  <a:cubicBezTo>
                    <a:pt x="254070" y="62476"/>
                    <a:pt x="267770" y="95552"/>
                    <a:pt x="267770" y="130041"/>
                  </a:cubicBezTo>
                  <a:lnTo>
                    <a:pt x="267770" y="130041"/>
                  </a:lnTo>
                  <a:cubicBezTo>
                    <a:pt x="267770" y="164530"/>
                    <a:pt x="254070" y="197607"/>
                    <a:pt x="229682" y="221994"/>
                  </a:cubicBezTo>
                  <a:cubicBezTo>
                    <a:pt x="205295" y="246382"/>
                    <a:pt x="172218" y="260082"/>
                    <a:pt x="137729" y="260082"/>
                  </a:cubicBezTo>
                  <a:lnTo>
                    <a:pt x="130041" y="260082"/>
                  </a:lnTo>
                  <a:cubicBezTo>
                    <a:pt x="95552" y="260082"/>
                    <a:pt x="62476" y="246382"/>
                    <a:pt x="38088" y="221994"/>
                  </a:cubicBezTo>
                  <a:cubicBezTo>
                    <a:pt x="13701" y="197607"/>
                    <a:pt x="0" y="164530"/>
                    <a:pt x="0" y="130041"/>
                  </a:cubicBezTo>
                  <a:lnTo>
                    <a:pt x="0" y="130041"/>
                  </a:lnTo>
                  <a:cubicBezTo>
                    <a:pt x="0" y="95552"/>
                    <a:pt x="13701" y="62476"/>
                    <a:pt x="38088" y="38088"/>
                  </a:cubicBezTo>
                  <a:cubicBezTo>
                    <a:pt x="62476" y="13701"/>
                    <a:pt x="95552" y="0"/>
                    <a:pt x="13004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914D"/>
              </a:soli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8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67770" cy="298182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sp>
        <p:nvSpPr>
          <p:cNvPr id="9" name="Freeform 9"/>
          <p:cNvSpPr/>
          <p:nvPr/>
        </p:nvSpPr>
        <p:spPr>
          <a:xfrm rot="7116963">
            <a:off x="3998181" y="3190031"/>
            <a:ext cx="2679731" cy="757024"/>
          </a:xfrm>
          <a:custGeom>
            <a:avLst/>
            <a:gdLst/>
            <a:ahLst/>
            <a:cxnLst/>
            <a:rect l="l" t="t" r="r" b="b"/>
            <a:pathLst>
              <a:path w="4019597" h="1135536">
                <a:moveTo>
                  <a:pt x="0" y="0"/>
                </a:moveTo>
                <a:lnTo>
                  <a:pt x="4019597" y="0"/>
                </a:lnTo>
                <a:lnTo>
                  <a:pt x="4019597" y="1135536"/>
                </a:lnTo>
                <a:lnTo>
                  <a:pt x="0" y="11355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800"/>
          </a:p>
        </p:txBody>
      </p:sp>
      <p:sp>
        <p:nvSpPr>
          <p:cNvPr id="10" name="Freeform 10"/>
          <p:cNvSpPr/>
          <p:nvPr/>
        </p:nvSpPr>
        <p:spPr>
          <a:xfrm rot="12266638">
            <a:off x="6964911" y="3350263"/>
            <a:ext cx="2217987" cy="360006"/>
          </a:xfrm>
          <a:custGeom>
            <a:avLst/>
            <a:gdLst/>
            <a:ahLst/>
            <a:cxnLst/>
            <a:rect l="l" t="t" r="r" b="b"/>
            <a:pathLst>
              <a:path w="3326980" h="540009">
                <a:moveTo>
                  <a:pt x="0" y="0"/>
                </a:moveTo>
                <a:lnTo>
                  <a:pt x="3326981" y="0"/>
                </a:lnTo>
                <a:lnTo>
                  <a:pt x="3326981" y="540009"/>
                </a:lnTo>
                <a:lnTo>
                  <a:pt x="0" y="5400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800"/>
          </a:p>
        </p:txBody>
      </p:sp>
      <p:sp>
        <p:nvSpPr>
          <p:cNvPr id="11" name="TextBox 11"/>
          <p:cNvSpPr txBox="1"/>
          <p:nvPr/>
        </p:nvSpPr>
        <p:spPr>
          <a:xfrm>
            <a:off x="5044823" y="5785604"/>
            <a:ext cx="1008934" cy="373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173"/>
              </a:lnSpc>
              <a:spcBef>
                <a:spcPct val="0"/>
              </a:spcBef>
            </a:pPr>
            <a:r>
              <a:rPr lang="en-US" sz="2266">
                <a:solidFill>
                  <a:srgbClr val="5E17EB"/>
                </a:solidFill>
                <a:latin typeface="Arial"/>
                <a:ea typeface="Arial"/>
                <a:cs typeface="Arial"/>
                <a:sym typeface="Arial"/>
              </a:rPr>
              <a:t>patch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3835833" y="4904842"/>
            <a:ext cx="1320784" cy="1267358"/>
            <a:chOff x="0" y="0"/>
            <a:chExt cx="521791" cy="50068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21791" cy="500685"/>
            </a:xfrm>
            <a:custGeom>
              <a:avLst/>
              <a:gdLst/>
              <a:ahLst/>
              <a:cxnLst/>
              <a:rect l="l" t="t" r="r" b="b"/>
              <a:pathLst>
                <a:path w="521791" h="500685">
                  <a:moveTo>
                    <a:pt x="199295" y="0"/>
                  </a:moveTo>
                  <a:lnTo>
                    <a:pt x="322497" y="0"/>
                  </a:lnTo>
                  <a:cubicBezTo>
                    <a:pt x="375353" y="0"/>
                    <a:pt x="426044" y="20997"/>
                    <a:pt x="463419" y="58372"/>
                  </a:cubicBezTo>
                  <a:cubicBezTo>
                    <a:pt x="500794" y="95747"/>
                    <a:pt x="521791" y="146438"/>
                    <a:pt x="521791" y="199295"/>
                  </a:cubicBezTo>
                  <a:lnTo>
                    <a:pt x="521791" y="301390"/>
                  </a:lnTo>
                  <a:cubicBezTo>
                    <a:pt x="521791" y="411457"/>
                    <a:pt x="432564" y="500685"/>
                    <a:pt x="322497" y="500685"/>
                  </a:cubicBezTo>
                  <a:lnTo>
                    <a:pt x="199295" y="500685"/>
                  </a:lnTo>
                  <a:cubicBezTo>
                    <a:pt x="89227" y="500685"/>
                    <a:pt x="0" y="411457"/>
                    <a:pt x="0" y="301390"/>
                  </a:cubicBezTo>
                  <a:lnTo>
                    <a:pt x="0" y="199295"/>
                  </a:lnTo>
                  <a:cubicBezTo>
                    <a:pt x="0" y="89227"/>
                    <a:pt x="89227" y="0"/>
                    <a:pt x="19929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914D"/>
              </a:soli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8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521791" cy="538785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113531" y="3568543"/>
            <a:ext cx="969989" cy="916153"/>
            <a:chOff x="0" y="0"/>
            <a:chExt cx="383206" cy="36193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83206" cy="361937"/>
            </a:xfrm>
            <a:custGeom>
              <a:avLst/>
              <a:gdLst/>
              <a:ahLst/>
              <a:cxnLst/>
              <a:rect l="l" t="t" r="r" b="b"/>
              <a:pathLst>
                <a:path w="383206" h="361937">
                  <a:moveTo>
                    <a:pt x="180968" y="0"/>
                  </a:moveTo>
                  <a:lnTo>
                    <a:pt x="202237" y="0"/>
                  </a:lnTo>
                  <a:cubicBezTo>
                    <a:pt x="302183" y="0"/>
                    <a:pt x="383206" y="81022"/>
                    <a:pt x="383206" y="180968"/>
                  </a:cubicBezTo>
                  <a:lnTo>
                    <a:pt x="383206" y="180968"/>
                  </a:lnTo>
                  <a:cubicBezTo>
                    <a:pt x="383206" y="280915"/>
                    <a:pt x="302183" y="361937"/>
                    <a:pt x="202237" y="361937"/>
                  </a:cubicBezTo>
                  <a:lnTo>
                    <a:pt x="180968" y="361937"/>
                  </a:lnTo>
                  <a:cubicBezTo>
                    <a:pt x="81022" y="361937"/>
                    <a:pt x="0" y="280915"/>
                    <a:pt x="0" y="180968"/>
                  </a:cubicBezTo>
                  <a:lnTo>
                    <a:pt x="0" y="180968"/>
                  </a:lnTo>
                  <a:cubicBezTo>
                    <a:pt x="0" y="81022"/>
                    <a:pt x="81022" y="0"/>
                    <a:pt x="18096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914D"/>
              </a:solidFill>
              <a:prstDash val="solid"/>
              <a:round/>
            </a:ln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80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383206" cy="400037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-365760" y="323732"/>
            <a:ext cx="12185488" cy="464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173"/>
              </a:lnSpc>
              <a:spcBef>
                <a:spcPct val="0"/>
              </a:spcBef>
            </a:pPr>
            <a:r>
              <a:rPr lang="en-US" sz="4000">
                <a:latin typeface="+mj-lt"/>
                <a:ea typeface="+mj-ea"/>
                <a:cs typeface="+mj-cs"/>
                <a:sym typeface="Arial"/>
              </a:rPr>
              <a:t>Metacommunity concept in rivers : dendritic structure</a:t>
            </a:r>
            <a:endParaRPr lang="en-US" sz="4000">
              <a:latin typeface="+mj-lt"/>
              <a:ea typeface="+mj-ea"/>
              <a:cs typeface="+mj-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333014" y="6247170"/>
            <a:ext cx="3054302" cy="373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173"/>
              </a:lnSpc>
              <a:spcBef>
                <a:spcPct val="0"/>
              </a:spcBef>
            </a:pPr>
            <a:r>
              <a:rPr lang="en-US" sz="2266">
                <a:solidFill>
                  <a:srgbClr val="5E17EB"/>
                </a:solidFill>
                <a:latin typeface="Arial"/>
                <a:ea typeface="Arial"/>
                <a:cs typeface="Arial"/>
                <a:sym typeface="Arial"/>
              </a:rPr>
              <a:t>metacommunity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033527" y="3006937"/>
            <a:ext cx="1902708" cy="7842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173"/>
              </a:lnSpc>
              <a:spcBef>
                <a:spcPct val="0"/>
              </a:spcBef>
            </a:pPr>
            <a:r>
              <a:rPr lang="en-US" sz="2266">
                <a:solidFill>
                  <a:srgbClr val="5E17EB"/>
                </a:solidFill>
                <a:latin typeface="Arial"/>
                <a:ea typeface="Arial"/>
                <a:cs typeface="Arial"/>
                <a:sym typeface="Arial"/>
              </a:rPr>
              <a:t>dispersal of  individuals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939028" y="2969966"/>
            <a:ext cx="1902708" cy="373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173"/>
              </a:lnSpc>
              <a:spcBef>
                <a:spcPct val="0"/>
              </a:spcBef>
            </a:pPr>
            <a:r>
              <a:rPr lang="en-US" sz="2266">
                <a:solidFill>
                  <a:srgbClr val="5E17EB"/>
                </a:solidFill>
                <a:latin typeface="Arial"/>
                <a:ea typeface="Arial"/>
                <a:cs typeface="Arial"/>
                <a:sym typeface="Arial"/>
              </a:rPr>
              <a:t>connectivity</a:t>
            </a:r>
          </a:p>
        </p:txBody>
      </p:sp>
    </p:spTree>
    <p:extLst>
      <p:ext uri="{BB962C8B-B14F-4D97-AF65-F5344CB8AC3E}">
        <p14:creationId xmlns:p14="http://schemas.microsoft.com/office/powerpoint/2010/main" val="1006615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rbres et une rivière">
            <a:extLst>
              <a:ext uri="{FF2B5EF4-FFF2-40B4-BE49-F238E27FC236}">
                <a16:creationId xmlns:a16="http://schemas.microsoft.com/office/drawing/2014/main" id="{E31D6536-A89E-FE16-7724-30CDF0256B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6" t="5429" r="19938" b="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214C3B9-74C6-2F56-3B62-6EF9CBDA0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b="1" dirty="0"/>
              <a:t>Traditional methods </a:t>
            </a:r>
            <a:r>
              <a:rPr lang="en-US" sz="4400" b="1" i="0" dirty="0">
                <a:effectLst/>
              </a:rPr>
              <a:t>to describe river networks </a:t>
            </a:r>
            <a:endParaRPr lang="en-US" sz="44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639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068B5-731E-1CDE-6EC2-335A5D047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466606-6F16-CEAB-9ECF-BE9C396A5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Metrics: Euclidian VS topological distance</a:t>
            </a:r>
            <a:endParaRPr lang="fr-FR"/>
          </a:p>
        </p:txBody>
      </p:sp>
      <p:sp>
        <p:nvSpPr>
          <p:cNvPr id="4" name="AutoShape 2" descr="Distance">
            <a:extLst>
              <a:ext uri="{FF2B5EF4-FFF2-40B4-BE49-F238E27FC236}">
                <a16:creationId xmlns:a16="http://schemas.microsoft.com/office/drawing/2014/main" id="{2D9C995C-E7CB-0AF5-5CA4-72F701DDF60C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/>
        </p:nvSpPr>
        <p:spPr bwMode="auto">
          <a:xfrm>
            <a:off x="7761243" y="391907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2" name="Picture 8" descr="Download Water, Stream, River. Royalty-Free Vector Graphic - Pixabay">
            <a:extLst>
              <a:ext uri="{FF2B5EF4-FFF2-40B4-BE49-F238E27FC236}">
                <a16:creationId xmlns:a16="http://schemas.microsoft.com/office/drawing/2014/main" id="{04EF492C-05AA-E18A-E932-7DDE820720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493" y="2551493"/>
            <a:ext cx="5999207" cy="381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FE946AC-C20D-19D2-847D-879993D34E1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5832082" y="1869106"/>
            <a:ext cx="0" cy="74713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67F8F22-CD61-86E8-AD94-09902135DA5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9746160" y="3597545"/>
            <a:ext cx="0" cy="2631688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232D404-9EE0-BE34-83A7-A5CFD175CD6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832082" y="1869106"/>
            <a:ext cx="3914078" cy="172843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D559758A-2F15-3DD7-CA34-F6EC737433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58249" y="2605087"/>
            <a:ext cx="5899062" cy="3815121"/>
          </a:xfrm>
          <a:custGeom>
            <a:avLst/>
            <a:gdLst>
              <a:gd name="connsiteX0" fmla="*/ 1895774 w 5899062"/>
              <a:gd name="connsiteY0" fmla="*/ 0 h 3815121"/>
              <a:gd name="connsiteX1" fmla="*/ 67 w 5899062"/>
              <a:gd name="connsiteY1" fmla="*/ 512956 h 3815121"/>
              <a:gd name="connsiteX2" fmla="*/ 1951531 w 5899062"/>
              <a:gd name="connsiteY2" fmla="*/ 1293541 h 3815121"/>
              <a:gd name="connsiteX3" fmla="*/ 702594 w 5899062"/>
              <a:gd name="connsiteY3" fmla="*/ 1973765 h 3815121"/>
              <a:gd name="connsiteX4" fmla="*/ 2542545 w 5899062"/>
              <a:gd name="connsiteY4" fmla="*/ 2676292 h 3815121"/>
              <a:gd name="connsiteX5" fmla="*/ 3434643 w 5899062"/>
              <a:gd name="connsiteY5" fmla="*/ 3412273 h 3815121"/>
              <a:gd name="connsiteX6" fmla="*/ 4215228 w 5899062"/>
              <a:gd name="connsiteY6" fmla="*/ 3679902 h 3815121"/>
              <a:gd name="connsiteX7" fmla="*/ 5107326 w 5899062"/>
              <a:gd name="connsiteY7" fmla="*/ 3813717 h 3815121"/>
              <a:gd name="connsiteX8" fmla="*/ 5899062 w 5899062"/>
              <a:gd name="connsiteY8" fmla="*/ 3601844 h 3815121"/>
              <a:gd name="connsiteX9" fmla="*/ 5899062 w 5899062"/>
              <a:gd name="connsiteY9" fmla="*/ 3601844 h 381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99062" h="3815121">
                <a:moveTo>
                  <a:pt x="1895774" y="0"/>
                </a:moveTo>
                <a:cubicBezTo>
                  <a:pt x="943274" y="148683"/>
                  <a:pt x="-9226" y="297366"/>
                  <a:pt x="67" y="512956"/>
                </a:cubicBezTo>
                <a:cubicBezTo>
                  <a:pt x="9360" y="728546"/>
                  <a:pt x="1834443" y="1050073"/>
                  <a:pt x="1951531" y="1293541"/>
                </a:cubicBezTo>
                <a:cubicBezTo>
                  <a:pt x="2068619" y="1537009"/>
                  <a:pt x="604092" y="1743307"/>
                  <a:pt x="702594" y="1973765"/>
                </a:cubicBezTo>
                <a:cubicBezTo>
                  <a:pt x="801096" y="2204224"/>
                  <a:pt x="2087204" y="2436541"/>
                  <a:pt x="2542545" y="2676292"/>
                </a:cubicBezTo>
                <a:cubicBezTo>
                  <a:pt x="2997886" y="2916043"/>
                  <a:pt x="3155863" y="3245005"/>
                  <a:pt x="3434643" y="3412273"/>
                </a:cubicBezTo>
                <a:cubicBezTo>
                  <a:pt x="3713423" y="3579541"/>
                  <a:pt x="3936448" y="3612995"/>
                  <a:pt x="4215228" y="3679902"/>
                </a:cubicBezTo>
                <a:cubicBezTo>
                  <a:pt x="4494008" y="3746809"/>
                  <a:pt x="4826687" y="3826727"/>
                  <a:pt x="5107326" y="3813717"/>
                </a:cubicBezTo>
                <a:cubicBezTo>
                  <a:pt x="5387965" y="3800707"/>
                  <a:pt x="5899062" y="3601844"/>
                  <a:pt x="5899062" y="3601844"/>
                </a:cubicBezTo>
                <a:lnTo>
                  <a:pt x="5899062" y="3601844"/>
                </a:lnTo>
              </a:path>
            </a:pathLst>
          </a:custGeom>
          <a:ln w="19050">
            <a:solidFill>
              <a:schemeClr val="accent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4" name="Picture 10" descr="Flying - Bird Silhouette Vector Free - Free Transparent PNG Clipart Images  Download">
            <a:extLst>
              <a:ext uri="{FF2B5EF4-FFF2-40B4-BE49-F238E27FC236}">
                <a16:creationId xmlns:a16="http://schemas.microsoft.com/office/drawing/2014/main" id="{7E6EC7D8-4BF2-104E-C821-B699C7FFCC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6429" r="93690">
                        <a14:foregroundMark x1="6429" y1="29831" x2="6429" y2="29831"/>
                        <a14:foregroundMark x1="93690" y1="27627" x2="93690" y2="27627"/>
                        <a14:foregroundMark x1="16310" y1="90000" x2="16310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273" y="1627908"/>
            <a:ext cx="447616" cy="31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imple Fish Vector Art, Icons, and Graphics for Free Download">
            <a:extLst>
              <a:ext uri="{FF2B5EF4-FFF2-40B4-BE49-F238E27FC236}">
                <a16:creationId xmlns:a16="http://schemas.microsoft.com/office/drawing/2014/main" id="{081AC31D-2B0F-9878-BADD-883FFDE8E7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266" y="2359584"/>
            <a:ext cx="747481" cy="74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80B167DD-8504-236F-DBCD-76D2ED18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43223" cy="4351338"/>
          </a:xfrm>
        </p:spPr>
        <p:txBody>
          <a:bodyPr>
            <a:normAutofit lnSpcReduction="10000"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Orders of magnitude </a:t>
            </a:r>
            <a:br>
              <a:rPr lang="en-US"/>
            </a:br>
            <a:r>
              <a:rPr lang="en-US"/>
              <a:t>differences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790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345F81-0C2B-7597-FCC0-EF0FE6000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Stepping-stone models </a:t>
            </a:r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E4D3575-20D8-7E6F-07CD-96489E19A0B7}"/>
              </a:ext>
            </a:extLst>
          </p:cNvPr>
          <p:cNvSpPr/>
          <p:nvPr/>
        </p:nvSpPr>
        <p:spPr>
          <a:xfrm>
            <a:off x="1874218" y="1905743"/>
            <a:ext cx="291558" cy="2810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F293429-2A01-6BF6-E667-CCB8F942A77F}"/>
              </a:ext>
            </a:extLst>
          </p:cNvPr>
          <p:cNvSpPr/>
          <p:nvPr/>
        </p:nvSpPr>
        <p:spPr>
          <a:xfrm>
            <a:off x="1874218" y="2805275"/>
            <a:ext cx="291558" cy="2810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F645E58-533C-AAC7-36EC-EEE1F122DBAA}"/>
              </a:ext>
            </a:extLst>
          </p:cNvPr>
          <p:cNvSpPr/>
          <p:nvPr/>
        </p:nvSpPr>
        <p:spPr>
          <a:xfrm>
            <a:off x="1874218" y="3704807"/>
            <a:ext cx="291558" cy="2810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5350E7F-3CDF-1242-8E1A-5EDB5F294FDA}"/>
              </a:ext>
            </a:extLst>
          </p:cNvPr>
          <p:cNvSpPr/>
          <p:nvPr/>
        </p:nvSpPr>
        <p:spPr>
          <a:xfrm>
            <a:off x="1874218" y="4604339"/>
            <a:ext cx="291558" cy="2810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EE61DAE-CAE5-E7B5-533B-DF741F0FA1C8}"/>
              </a:ext>
            </a:extLst>
          </p:cNvPr>
          <p:cNvSpPr/>
          <p:nvPr/>
        </p:nvSpPr>
        <p:spPr>
          <a:xfrm>
            <a:off x="1874334" y="5503871"/>
            <a:ext cx="291558" cy="2810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FE8F49A-DAB1-215D-6CAB-7D05A8C01C5C}"/>
              </a:ext>
            </a:extLst>
          </p:cNvPr>
          <p:cNvCxnSpPr>
            <a:stCxn id="5" idx="4"/>
            <a:endCxn id="6" idx="0"/>
          </p:cNvCxnSpPr>
          <p:nvPr/>
        </p:nvCxnSpPr>
        <p:spPr>
          <a:xfrm>
            <a:off x="2019997" y="2186763"/>
            <a:ext cx="0" cy="618512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031CA7EA-F054-63E9-BFD4-F417586A9CE7}"/>
              </a:ext>
            </a:extLst>
          </p:cNvPr>
          <p:cNvCxnSpPr/>
          <p:nvPr/>
        </p:nvCxnSpPr>
        <p:spPr>
          <a:xfrm>
            <a:off x="2019997" y="3086295"/>
            <a:ext cx="0" cy="618512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D0E92DDE-8199-BD47-3E75-EBA651BA07D8}"/>
              </a:ext>
            </a:extLst>
          </p:cNvPr>
          <p:cNvCxnSpPr/>
          <p:nvPr/>
        </p:nvCxnSpPr>
        <p:spPr>
          <a:xfrm>
            <a:off x="2019997" y="3985827"/>
            <a:ext cx="0" cy="618512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5DA6DFF8-85CB-3174-E2B2-3DA03179E650}"/>
              </a:ext>
            </a:extLst>
          </p:cNvPr>
          <p:cNvCxnSpPr/>
          <p:nvPr/>
        </p:nvCxnSpPr>
        <p:spPr>
          <a:xfrm>
            <a:off x="2019997" y="4885359"/>
            <a:ext cx="0" cy="618512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689AD3FA-B45A-3ED0-D02A-E9843F206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698" y="2186762"/>
            <a:ext cx="8539976" cy="38342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1D</a:t>
            </a:r>
          </a:p>
          <a:p>
            <a:r>
              <a:rPr lang="en-US" dirty="0"/>
              <a:t>Assumption of restricted dispersal along water ways</a:t>
            </a:r>
          </a:p>
          <a:p>
            <a:endParaRPr lang="en-US" dirty="0"/>
          </a:p>
          <a:p>
            <a:r>
              <a:rPr lang="en-US" dirty="0"/>
              <a:t>Demographic patterns differ from reality </a:t>
            </a:r>
          </a:p>
          <a:p>
            <a:r>
              <a:rPr lang="en-US" dirty="0"/>
              <a:t>Time to extinction is longer in dendritic compared to linear networks (when dispersal is directionally unbiased)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6" name="Image 15" descr="Download Mark, Cross, Wrong. Royalty-Free Vector Graphic - Pixabay">
            <a:extLst>
              <a:ext uri="{FF2B5EF4-FFF2-40B4-BE49-F238E27FC236}">
                <a16:creationId xmlns:a16="http://schemas.microsoft.com/office/drawing/2014/main" id="{39D95DB6-721E-854B-2D11-FBF088299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698" y="3717083"/>
            <a:ext cx="302218" cy="340401"/>
          </a:xfrm>
          <a:prstGeom prst="rect">
            <a:avLst/>
          </a:prstGeom>
        </p:spPr>
      </p:pic>
      <p:pic>
        <p:nvPicPr>
          <p:cNvPr id="17" name="Image 16" descr="Download Mark, Cross, Wrong. Royalty-Free Vector Graphic - Pixabay">
            <a:extLst>
              <a:ext uri="{FF2B5EF4-FFF2-40B4-BE49-F238E27FC236}">
                <a16:creationId xmlns:a16="http://schemas.microsoft.com/office/drawing/2014/main" id="{8267FD37-2139-5A36-05C6-4CC81EF13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367" y="4213157"/>
            <a:ext cx="302218" cy="34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2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8B9067-A942-96F2-BDDA-180BC8CA0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Lattice grids VS dendritic system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B7F2566-93FB-BAEE-762F-24D1905077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387" r="341"/>
          <a:stretch/>
        </p:blipFill>
        <p:spPr>
          <a:xfrm>
            <a:off x="5675971" y="1690688"/>
            <a:ext cx="4583151" cy="435133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79E78B0-827D-749A-6AC7-DB74AD6870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2447"/>
          <a:stretch/>
        </p:blipFill>
        <p:spPr>
          <a:xfrm>
            <a:off x="1685227" y="1690688"/>
            <a:ext cx="4091105" cy="435133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6468E83-4A2A-9E4D-C639-6232EEF6D238}"/>
              </a:ext>
            </a:extLst>
          </p:cNvPr>
          <p:cNvSpPr txBox="1"/>
          <p:nvPr/>
        </p:nvSpPr>
        <p:spPr>
          <a:xfrm>
            <a:off x="1685227" y="6042025"/>
            <a:ext cx="2768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Florian </a:t>
            </a:r>
            <a:r>
              <a:rPr lang="fr-FR" sz="1200" dirty="0" err="1"/>
              <a:t>Altermatt</a:t>
            </a:r>
            <a:r>
              <a:rPr lang="fr-FR" sz="1200" dirty="0"/>
              <a:t> (2013)</a:t>
            </a:r>
          </a:p>
        </p:txBody>
      </p:sp>
    </p:spTree>
    <p:extLst>
      <p:ext uri="{BB962C8B-B14F-4D97-AF65-F5344CB8AC3E}">
        <p14:creationId xmlns:p14="http://schemas.microsoft.com/office/powerpoint/2010/main" val="10061201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3091d91-262c-4b4d-a8f9-932d1cbe2b9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94609942941E4E981C5D27F6D7A9DC" ma:contentTypeVersion="6" ma:contentTypeDescription="Crée un document." ma:contentTypeScope="" ma:versionID="2307b2106be6c1e3671372c68a8c5e30">
  <xsd:schema xmlns:xsd="http://www.w3.org/2001/XMLSchema" xmlns:xs="http://www.w3.org/2001/XMLSchema" xmlns:p="http://schemas.microsoft.com/office/2006/metadata/properties" xmlns:ns3="b3091d91-262c-4b4d-a8f9-932d1cbe2b91" targetNamespace="http://schemas.microsoft.com/office/2006/metadata/properties" ma:root="true" ma:fieldsID="4971fc97a787ae1fdce8d7fd91feffd4" ns3:_="">
    <xsd:import namespace="b3091d91-262c-4b4d-a8f9-932d1cbe2b91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91d91-262c-4b4d-a8f9-932d1cbe2b9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291A78-5EC6-48E4-BA16-B1C7BD3B9DB8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b3091d91-262c-4b4d-a8f9-932d1cbe2b9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D917D7E-A1AD-41E0-A10D-B11DE33430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A356D2-88CF-4872-90FB-9AF4B06EC5E6}">
  <ds:schemaRefs>
    <ds:schemaRef ds:uri="b3091d91-262c-4b4d-a8f9-932d1cbe2b9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1922</Words>
  <Application>Microsoft Office PowerPoint</Application>
  <PresentationFormat>Grand écran</PresentationFormat>
  <Paragraphs>265</Paragraphs>
  <Slides>32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40" baseType="lpstr">
      <vt:lpstr>Aptos</vt:lpstr>
      <vt:lpstr>Aptos Display</vt:lpstr>
      <vt:lpstr>Arial</vt:lpstr>
      <vt:lpstr>Arial,Sans-Serif</vt:lpstr>
      <vt:lpstr>Calibri</vt:lpstr>
      <vt:lpstr>Times New Roman</vt:lpstr>
      <vt:lpstr>Wingdings</vt:lpstr>
      <vt:lpstr>Thème Office</vt:lpstr>
      <vt:lpstr>Présentation PowerPoint</vt:lpstr>
      <vt:lpstr>Why is it important to talk about diversity patterns in riverine habitats ? </vt:lpstr>
      <vt:lpstr>Why is it important to talk about diversity patterns in riverine habitats ? </vt:lpstr>
      <vt:lpstr>Présentation PowerPoint</vt:lpstr>
      <vt:lpstr>Présentation PowerPoint</vt:lpstr>
      <vt:lpstr>Traditional methods to describe river networks </vt:lpstr>
      <vt:lpstr>Metrics: Euclidian VS topological distance</vt:lpstr>
      <vt:lpstr>Stepping-stone models </vt:lpstr>
      <vt:lpstr>Lattice grids VS dendritic system</vt:lpstr>
      <vt:lpstr>Lattice grids VS dendritic system</vt:lpstr>
      <vt:lpstr>Strahler order classes</vt:lpstr>
      <vt:lpstr>Local perspective</vt:lpstr>
      <vt:lpstr>River Continum Concept (RCC)</vt:lpstr>
      <vt:lpstr>Metacommunity</vt:lpstr>
      <vt:lpstr>Theoretical models and NEW methods to describe river network and assess its diversity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Metacomunity theory result and in practice</vt:lpstr>
      <vt:lpstr>Présentation PowerPoint</vt:lpstr>
      <vt:lpstr>Metacomunity theory result: diversity in rivers systems</vt:lpstr>
      <vt:lpstr>Metacomunity theory result: diversity in rivers systems</vt:lpstr>
      <vt:lpstr>Metacomunity theory in practice: restoration (&amp; conservation?) </vt:lpstr>
      <vt:lpstr>Metacomunity theory in practice: restoration (&amp; conservation?) </vt:lpstr>
      <vt:lpstr>Knowledge gaps and questions to answer</vt:lpstr>
      <vt:lpstr>Knowledge Gaps </vt:lpstr>
      <vt:lpstr>Questions to answer</vt:lpstr>
      <vt:lpstr>Take home message</vt:lpstr>
      <vt:lpstr>Questions ?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Marie-Moea Sylvie Romina Geffard Lemaître</dc:creator>
  <cp:lastModifiedBy>Quitterie Marie Dorothée Legrand</cp:lastModifiedBy>
  <cp:revision>2</cp:revision>
  <dcterms:created xsi:type="dcterms:W3CDTF">2024-11-19T16:49:07Z</dcterms:created>
  <dcterms:modified xsi:type="dcterms:W3CDTF">2024-11-27T10:51:20Z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0x0101007894609942941E4E981C5D27F6D7A9DC</vt:lpwstr>
  </property>
</Properties>
</file>